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48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3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43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081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259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430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4129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419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53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302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844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1988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09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752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7770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32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67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37F219F-B6D6-4798-9EB8-0F89AA218A2D}" type="datetimeFigureOut">
              <a:rPr lang="pl-PL" smtClean="0"/>
              <a:t>31.05.2020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95BE1-98F0-4FF2-8904-579058FA07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810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CFCCAA-5B76-4082-B293-697F2D814E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Ścieżki kształcenia PO SZKOLE PODSTAWOWEJ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7AD5BA-7F68-432F-8FCC-6F6EA67157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2069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0DDFB2-134A-40F2-AFD3-19464ED6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będziesz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E1AC25-37CC-48A4-A04C-814A99D0B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2-letniej nauki:</a:t>
            </a:r>
          </a:p>
          <a:p>
            <a:pPr marL="0" indent="0">
              <a:buNone/>
            </a:pPr>
            <a:r>
              <a:rPr lang="pl-PL" dirty="0"/>
              <a:t>– przedmiotów ogólnokształcących na poziomie podstawowym,</a:t>
            </a:r>
          </a:p>
          <a:p>
            <a:pPr marL="0" indent="0">
              <a:buNone/>
            </a:pPr>
            <a:r>
              <a:rPr lang="pl-PL" dirty="0"/>
              <a:t>– przedmiotów zawodowych,</a:t>
            </a:r>
          </a:p>
          <a:p>
            <a:r>
              <a:rPr lang="pl-PL" dirty="0"/>
              <a:t>Praktyczna nauka zawodu odbywa się u pracodawcy lub w warsztatach szkolnych</a:t>
            </a:r>
          </a:p>
        </p:txBody>
      </p:sp>
    </p:spTree>
    <p:extLst>
      <p:ext uri="{BB962C8B-B14F-4D97-AF65-F5344CB8AC3E}">
        <p14:creationId xmlns:p14="http://schemas.microsoft.com/office/powerpoint/2010/main" val="2850994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C9D0DF2-CE9F-4C39-B36C-6AD7F525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D9068-776E-4C8D-A641-AE8044FD6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Uzyskasz wykształcenie średnie branżowe i otrzymasz świadectwo ukończenia branżowej szkoły II stopnia.</a:t>
            </a:r>
          </a:p>
          <a:p>
            <a:r>
              <a:rPr lang="pl-PL" dirty="0"/>
              <a:t>Po ukończeniu szkoły możesz przystąpić do egzaminu maturalnego (na poziomie podstawowym) z następujących przedmiotów:</a:t>
            </a:r>
          </a:p>
          <a:p>
            <a:pPr marL="0" indent="0">
              <a:buNone/>
            </a:pPr>
            <a:r>
              <a:rPr lang="pl-PL" dirty="0"/>
              <a:t>– język polski, matematyka, język obcy,</a:t>
            </a:r>
          </a:p>
          <a:p>
            <a:r>
              <a:rPr lang="pl-PL" dirty="0"/>
              <a:t>– dodatkowo, przystąpisz, także do egzaminu potwierdzającego kwalifikację w danym zawodzie i otrzymasz świadectwo dojrzałości</a:t>
            </a:r>
          </a:p>
          <a:p>
            <a:pPr marL="0" indent="0">
              <a:buNone/>
            </a:pPr>
            <a:r>
              <a:rPr lang="pl-PL" dirty="0"/>
              <a:t>Po zdaniu egzaminu potwierdzającego kwalifikację w zawodzie, który</a:t>
            </a:r>
          </a:p>
          <a:p>
            <a:pPr marL="0" indent="0">
              <a:buNone/>
            </a:pPr>
            <a:r>
              <a:rPr lang="pl-PL" dirty="0"/>
              <a:t>składa się:</a:t>
            </a:r>
          </a:p>
          <a:p>
            <a:pPr marL="0" indent="0">
              <a:buNone/>
            </a:pPr>
            <a:r>
              <a:rPr lang="pl-PL" dirty="0"/>
              <a:t>– z części pisemnej,</a:t>
            </a:r>
          </a:p>
          <a:p>
            <a:pPr marL="0" indent="0">
              <a:buNone/>
            </a:pPr>
            <a:r>
              <a:rPr lang="pl-PL" dirty="0"/>
              <a:t>– części praktycznej,</a:t>
            </a:r>
          </a:p>
          <a:p>
            <a:pPr marL="0" indent="0">
              <a:buNone/>
            </a:pPr>
            <a:r>
              <a:rPr lang="pl-PL" dirty="0"/>
              <a:t>otrzymasz świadectwo potwierdzające kwalifikację w danym zawodzie.</a:t>
            </a:r>
          </a:p>
          <a:p>
            <a:pPr marL="0" indent="0">
              <a:buNone/>
            </a:pPr>
            <a:r>
              <a:rPr lang="pl-PL" dirty="0"/>
              <a:t>Jeśli uzyskałeś wykształcenie średnie i świadectwa potwierdzające</a:t>
            </a:r>
          </a:p>
          <a:p>
            <a:pPr marL="0" indent="0">
              <a:buNone/>
            </a:pPr>
            <a:r>
              <a:rPr lang="pl-PL" dirty="0"/>
              <a:t>wszystkie kwalifikacje wyodrębnione w danym zawodzie, otrzymujesz</a:t>
            </a:r>
          </a:p>
          <a:p>
            <a:pPr marL="0" indent="0">
              <a:buNone/>
            </a:pPr>
            <a:r>
              <a:rPr lang="pl-PL" dirty="0"/>
              <a:t>dyplom potwierdzający kwalifikacje zawodowe w zawodzie na poziomie technika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403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C26F5A-943D-4DAF-A076-CE03AA7C7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robić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EADB17-045D-40B8-9DAB-51A25941E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ukończeniu branżowej szkoły II stopnia możesz:</a:t>
            </a:r>
          </a:p>
          <a:p>
            <a:pPr marL="0" indent="0">
              <a:buNone/>
            </a:pPr>
            <a:r>
              <a:rPr lang="pl-PL" dirty="0"/>
              <a:t>– rozpocząć pracę w zawodzie,</a:t>
            </a:r>
          </a:p>
          <a:p>
            <a:pPr marL="0" indent="0">
              <a:buNone/>
            </a:pPr>
            <a:r>
              <a:rPr lang="pl-PL" dirty="0"/>
              <a:t>– po zdaniu egzaminu maturalnego możesz kontynuować kształcenie na studiach wyższych,</a:t>
            </a:r>
          </a:p>
          <a:p>
            <a:r>
              <a:rPr lang="pl-PL" dirty="0"/>
              <a:t>– zdobywać nowe kwalifikacje w ramach: kwalifikacyjnych kursów</a:t>
            </a:r>
          </a:p>
          <a:p>
            <a:pPr marL="0" indent="0">
              <a:buNone/>
            </a:pPr>
            <a:r>
              <a:rPr lang="pl-PL" dirty="0"/>
              <a:t>zawodowych, kursów umiejętności zawodowych, kursów kompetencji</a:t>
            </a:r>
          </a:p>
          <a:p>
            <a:pPr marL="0" indent="0">
              <a:buNone/>
            </a:pPr>
            <a:r>
              <a:rPr lang="pl-PL" dirty="0"/>
              <a:t>ogólnych i innych kursów umożliwiających uzyskiwanie i uzupełnianie</a:t>
            </a:r>
          </a:p>
          <a:p>
            <a:pPr marL="0" indent="0">
              <a:buNone/>
            </a:pPr>
            <a:r>
              <a:rPr lang="pl-PL" dirty="0"/>
              <a:t>wiedzy, umiejętności i kwalifikacji zawodowych w instytucjach kształcenia dorosłych.</a:t>
            </a:r>
          </a:p>
        </p:txBody>
      </p:sp>
    </p:spTree>
    <p:extLst>
      <p:ext uri="{BB962C8B-B14F-4D97-AF65-F5344CB8AC3E}">
        <p14:creationId xmlns:p14="http://schemas.microsoft.com/office/powerpoint/2010/main" val="164562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543BDA0-B982-4FD1-B1FC-E7E54C271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l-PL" sz="2900">
                <a:solidFill>
                  <a:srgbClr val="FFFFFF"/>
                </a:solidFill>
              </a:rPr>
              <a:t>Liceum ogólnokształcące 4 lata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CDFE91-39D9-4599-9DC8-53A86861B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l-PL" dirty="0"/>
              <a:t>Jeżeli chcesz się dostać do liceum musisz:</a:t>
            </a:r>
          </a:p>
          <a:p>
            <a:pPr marL="0" indent="0">
              <a:buNone/>
            </a:pPr>
            <a:r>
              <a:rPr lang="pl-PL" dirty="0"/>
              <a:t>– ukończyć szkołę podstawową,</a:t>
            </a:r>
          </a:p>
          <a:p>
            <a:pPr marL="0" indent="0">
              <a:buNone/>
            </a:pPr>
            <a:r>
              <a:rPr lang="pl-PL" dirty="0"/>
              <a:t>– złożyć świadectwo ukończenia szkoły podstawowej,</a:t>
            </a:r>
          </a:p>
          <a:p>
            <a:pPr marL="0" indent="0">
              <a:buNone/>
            </a:pPr>
            <a:r>
              <a:rPr lang="pl-PL" dirty="0"/>
              <a:t>– złożyć zaświadczenie o szczegółowych wynikach egzaminu ósmoklasisty.</a:t>
            </a:r>
          </a:p>
        </p:txBody>
      </p:sp>
    </p:spTree>
    <p:extLst>
      <p:ext uri="{BB962C8B-B14F-4D97-AF65-F5344CB8AC3E}">
        <p14:creationId xmlns:p14="http://schemas.microsoft.com/office/powerpoint/2010/main" val="2932134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856A02-C63B-4E65-9E8F-B4D9E796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W przypadku większej liczby kandydatów niż miejsc w szkole w</a:t>
            </a:r>
            <a:br>
              <a:rPr lang="pl-PL" sz="2800" dirty="0"/>
            </a:br>
            <a:r>
              <a:rPr lang="pl-PL" sz="2800" dirty="0"/>
              <a:t>trakcie rekrutacji brane są pod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2D378E-0D62-481D-A534-9D6AD60DE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 przypadku większej liczby kandydatów niż miejsc w szkole w trakcie</a:t>
            </a:r>
          </a:p>
          <a:p>
            <a:pPr marL="0" indent="0">
              <a:buNone/>
            </a:pPr>
            <a:r>
              <a:rPr lang="pl-PL" dirty="0"/>
              <a:t>rekrutacji brane są pod uwagę:</a:t>
            </a:r>
          </a:p>
          <a:p>
            <a:r>
              <a:rPr lang="pl-PL" dirty="0"/>
              <a:t>– wyniki egzaminu ósmoklasisty,</a:t>
            </a:r>
          </a:p>
          <a:p>
            <a:pPr marL="0" indent="0">
              <a:buNone/>
            </a:pPr>
            <a:r>
              <a:rPr lang="pl-PL" dirty="0"/>
              <a:t>– oceny na świadectwie ukończenia szkoły podstawowej z języka polskiego</a:t>
            </a:r>
          </a:p>
          <a:p>
            <a:pPr marL="0" indent="0">
              <a:buNone/>
            </a:pPr>
            <a:r>
              <a:rPr lang="pl-PL" dirty="0"/>
              <a:t>i matematyki oraz z dwóch obowiązkowych zajęć edukacyjnych ustalonych</a:t>
            </a:r>
          </a:p>
          <a:p>
            <a:pPr marL="0" indent="0">
              <a:buNone/>
            </a:pPr>
            <a:r>
              <a:rPr lang="pl-PL" dirty="0"/>
              <a:t>przez dyrektora szkoły jako brane pod uwagę w trakcie rekrutacji,</a:t>
            </a:r>
          </a:p>
          <a:p>
            <a:pPr marL="0" indent="0">
              <a:buNone/>
            </a:pPr>
            <a:r>
              <a:rPr lang="pl-PL" dirty="0"/>
              <a:t>– świadectwo ukończenia szkoły z wyróżnieniem,</a:t>
            </a:r>
          </a:p>
          <a:p>
            <a:pPr marL="0" indent="0">
              <a:buNone/>
            </a:pPr>
            <a:r>
              <a:rPr lang="pl-PL" dirty="0"/>
              <a:t>– szczególne osiągnięcia wymienione na świadectwie, np. uzyskane wysokie</a:t>
            </a:r>
          </a:p>
          <a:p>
            <a:pPr marL="0" indent="0">
              <a:buNone/>
            </a:pPr>
            <a:r>
              <a:rPr lang="pl-PL" dirty="0"/>
              <a:t>miejsca w konkursach wiedzy, artystycznych i sportowych, aktywność</a:t>
            </a:r>
          </a:p>
          <a:p>
            <a:pPr marL="0" indent="0">
              <a:buNone/>
            </a:pPr>
            <a:r>
              <a:rPr lang="pl-PL" dirty="0"/>
              <a:t>społeczna, np. wolontariat.</a:t>
            </a:r>
          </a:p>
          <a:p>
            <a:r>
              <a:rPr lang="pl-PL" dirty="0"/>
              <a:t>Rekrutacja odbywa się drogą internetową</a:t>
            </a:r>
          </a:p>
        </p:txBody>
      </p:sp>
    </p:spTree>
    <p:extLst>
      <p:ext uri="{BB962C8B-B14F-4D97-AF65-F5344CB8AC3E}">
        <p14:creationId xmlns:p14="http://schemas.microsoft.com/office/powerpoint/2010/main" val="1913402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B815B4-0E1C-49A3-BE4E-A68F245F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będziesz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A06D10-72AF-4D24-9DDB-5E37DDF0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4-letniej nauki:</a:t>
            </a:r>
          </a:p>
          <a:p>
            <a:pPr marL="0" indent="0">
              <a:buNone/>
            </a:pPr>
            <a:r>
              <a:rPr lang="pl-PL" dirty="0"/>
              <a:t>– przedmiotów ogólnych w zakresie podstawowym,</a:t>
            </a:r>
          </a:p>
          <a:p>
            <a:pPr marL="0" indent="0">
              <a:buNone/>
            </a:pPr>
            <a:r>
              <a:rPr lang="pl-PL" dirty="0"/>
              <a:t>– 3 przedmiotów uzupełniających w wybranym przez Ciebie profilu</a:t>
            </a:r>
          </a:p>
          <a:p>
            <a:pPr marL="0" indent="0">
              <a:buNone/>
            </a:pPr>
            <a:r>
              <a:rPr lang="pl-PL" dirty="0"/>
              <a:t>kształcenia w zakresie rozszerzonym.</a:t>
            </a:r>
          </a:p>
        </p:txBody>
      </p:sp>
    </p:spTree>
    <p:extLst>
      <p:ext uri="{BB962C8B-B14F-4D97-AF65-F5344CB8AC3E}">
        <p14:creationId xmlns:p14="http://schemas.microsoft.com/office/powerpoint/2010/main" val="3968804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A1A34-F31D-4916-A994-542995D9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E8ABBF-8D02-4136-8188-04AD17BE6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Uzyskasz wykształcenie średnie i otrzymasz świadectwo ukończenia liceum ogólnokształcącego.</a:t>
            </a:r>
          </a:p>
          <a:p>
            <a:r>
              <a:rPr lang="pl-PL" dirty="0"/>
              <a:t>Po zdaniu egzaminu maturalnego:</a:t>
            </a:r>
          </a:p>
          <a:p>
            <a:pPr marL="0" indent="0">
              <a:buNone/>
            </a:pPr>
            <a:r>
              <a:rPr lang="pl-PL" dirty="0"/>
              <a:t>– pisemnego:</a:t>
            </a:r>
          </a:p>
          <a:p>
            <a:pPr marL="0" indent="0">
              <a:buNone/>
            </a:pPr>
            <a:r>
              <a:rPr lang="pl-PL" dirty="0"/>
              <a:t>– z języka polskiego,</a:t>
            </a:r>
          </a:p>
          <a:p>
            <a:pPr marL="0" indent="0">
              <a:buNone/>
            </a:pPr>
            <a:r>
              <a:rPr lang="pl-PL" dirty="0"/>
              <a:t>– z matematyki,</a:t>
            </a:r>
          </a:p>
          <a:p>
            <a:pPr marL="0" indent="0">
              <a:buNone/>
            </a:pPr>
            <a:r>
              <a:rPr lang="pl-PL" dirty="0"/>
              <a:t>– z języka obcego nowożytnego (na poziomie podstawowym),</a:t>
            </a:r>
          </a:p>
          <a:p>
            <a:r>
              <a:rPr lang="pl-PL" dirty="0"/>
              <a:t>– i z co najmniej jednego, ale nie więcej niż sześciu wybranych przedmiotów dodatkowych</a:t>
            </a:r>
          </a:p>
          <a:p>
            <a:pPr marL="0" indent="0">
              <a:buNone/>
            </a:pPr>
            <a:r>
              <a:rPr lang="pl-PL" dirty="0"/>
              <a:t>(na poziomie rozszerzonym),</a:t>
            </a:r>
          </a:p>
          <a:p>
            <a:pPr marL="0" indent="0">
              <a:buNone/>
            </a:pPr>
            <a:r>
              <a:rPr lang="pl-PL" dirty="0"/>
              <a:t>– ustnego:</a:t>
            </a:r>
          </a:p>
          <a:p>
            <a:pPr marL="0" indent="0">
              <a:buNone/>
            </a:pPr>
            <a:r>
              <a:rPr lang="pl-PL" dirty="0"/>
              <a:t>– z języka polskiego,</a:t>
            </a:r>
          </a:p>
          <a:p>
            <a:pPr marL="0" indent="0">
              <a:buNone/>
            </a:pPr>
            <a:r>
              <a:rPr lang="pl-PL" dirty="0"/>
              <a:t>– języka obcego nowożytnego (bez określenia poziomu),</a:t>
            </a:r>
          </a:p>
          <a:p>
            <a:r>
              <a:rPr lang="pl-PL" dirty="0"/>
              <a:t>otrzymasz świadectwo dojrzałości</a:t>
            </a:r>
          </a:p>
        </p:txBody>
      </p:sp>
    </p:spTree>
    <p:extLst>
      <p:ext uri="{BB962C8B-B14F-4D97-AF65-F5344CB8AC3E}">
        <p14:creationId xmlns:p14="http://schemas.microsoft.com/office/powerpoint/2010/main" val="2162191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32AD4D-3B55-40C4-9522-BAB4ED1B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robić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5E5AF9-2572-41A9-B2BF-EB5692BC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ukończeniu liceum możesz:</a:t>
            </a:r>
          </a:p>
          <a:p>
            <a:pPr marL="0" indent="0">
              <a:buNone/>
            </a:pPr>
            <a:r>
              <a:rPr lang="pl-PL" dirty="0"/>
              <a:t>– kontynuować naukę w szkole wyższej,</a:t>
            </a:r>
          </a:p>
          <a:p>
            <a:pPr marL="0" indent="0">
              <a:buNone/>
            </a:pPr>
            <a:r>
              <a:rPr lang="pl-PL" dirty="0"/>
              <a:t>– kształcić się zawodowo w szkole policealnej,</a:t>
            </a:r>
          </a:p>
          <a:p>
            <a:pPr marL="0" indent="0">
              <a:buNone/>
            </a:pPr>
            <a:r>
              <a:rPr lang="pl-PL" dirty="0"/>
              <a:t>– pójść do pracy,</a:t>
            </a:r>
          </a:p>
          <a:p>
            <a:pPr marL="0" indent="0">
              <a:buNone/>
            </a:pPr>
            <a:r>
              <a:rPr lang="pl-PL" dirty="0"/>
              <a:t>– zdobywać nowe kwalifikacje w ramach: kwalifikacyjnych kursów</a:t>
            </a:r>
          </a:p>
          <a:p>
            <a:pPr marL="0" indent="0">
              <a:buNone/>
            </a:pPr>
            <a:r>
              <a:rPr lang="pl-PL" dirty="0"/>
              <a:t>zawodowych, kursów umiejętności zawodowych, kursów kompetencji</a:t>
            </a:r>
          </a:p>
          <a:p>
            <a:pPr marL="0" indent="0">
              <a:buNone/>
            </a:pPr>
            <a:r>
              <a:rPr lang="pl-PL" dirty="0"/>
              <a:t>ogólnych i innych kursów umożliwiających uzyskiwanie i uzupełnianie </a:t>
            </a:r>
            <a:r>
              <a:rPr lang="pl-PL" dirty="0" err="1"/>
              <a:t>wiedzy,umiejętności</a:t>
            </a:r>
            <a:r>
              <a:rPr lang="pl-PL" dirty="0"/>
              <a:t> i kwalifikacji zawodowych w instytucjach kształcenia dorosłych</a:t>
            </a:r>
          </a:p>
        </p:txBody>
      </p:sp>
    </p:spTree>
    <p:extLst>
      <p:ext uri="{BB962C8B-B14F-4D97-AF65-F5344CB8AC3E}">
        <p14:creationId xmlns:p14="http://schemas.microsoft.com/office/powerpoint/2010/main" val="1143342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470AB12-6138-4E65-8A90-947C313C0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Technikum 5 lat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51D40-0448-480E-B459-94F417E42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l-PL" dirty="0"/>
              <a:t>Jeżeli chcesz się dostać do technikum musisz:</a:t>
            </a:r>
          </a:p>
          <a:p>
            <a:pPr marL="0" indent="0">
              <a:buNone/>
            </a:pPr>
            <a:r>
              <a:rPr lang="pl-PL" dirty="0"/>
              <a:t>– ukończyć szkołę podstawową,</a:t>
            </a:r>
          </a:p>
          <a:p>
            <a:pPr marL="0" indent="0">
              <a:buNone/>
            </a:pPr>
            <a:r>
              <a:rPr lang="pl-PL" dirty="0"/>
              <a:t>– złożyć świadectwo ukończenia szkoły podstawowej,</a:t>
            </a:r>
          </a:p>
          <a:p>
            <a:pPr marL="0" indent="0">
              <a:buNone/>
            </a:pPr>
            <a:r>
              <a:rPr lang="pl-PL" dirty="0"/>
              <a:t>– złożyć zaświadczenie o szczegółowych wynikach egzaminu ósmoklasisty,</a:t>
            </a:r>
          </a:p>
          <a:p>
            <a:pPr marL="0" indent="0">
              <a:buNone/>
            </a:pPr>
            <a:r>
              <a:rPr lang="pl-PL" dirty="0"/>
              <a:t>– złożyć zaświadczenie lekarskie o braku przeciwwskazań zdrowotnych do podjęcia praktycznej nauki zawodu.</a:t>
            </a:r>
          </a:p>
        </p:txBody>
      </p:sp>
    </p:spTree>
    <p:extLst>
      <p:ext uri="{BB962C8B-B14F-4D97-AF65-F5344CB8AC3E}">
        <p14:creationId xmlns:p14="http://schemas.microsoft.com/office/powerpoint/2010/main" val="1454352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EC8845-9C30-4B0B-9B5A-37FAB141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/>
              <a:t>W przypadku większej liczby kandydatów niż miejsc w szkole w</a:t>
            </a:r>
            <a:br>
              <a:rPr lang="pl-PL" sz="2800" dirty="0"/>
            </a:br>
            <a:r>
              <a:rPr lang="pl-PL" sz="2800" dirty="0"/>
              <a:t>trakcie rekrutacji brane są pod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725B26-D63F-4BBD-80AF-7E09AE215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przypadku większej liczby kandydatów niż miejsc w szkole w trakcie rekrutacji brane są pod uwagę:</a:t>
            </a:r>
          </a:p>
          <a:p>
            <a:pPr marL="0" indent="0">
              <a:buNone/>
            </a:pPr>
            <a:r>
              <a:rPr lang="pl-PL" dirty="0"/>
              <a:t>– wyniki egzaminu ósmoklasisty,</a:t>
            </a:r>
          </a:p>
          <a:p>
            <a:pPr marL="0" indent="0">
              <a:buNone/>
            </a:pPr>
            <a:r>
              <a:rPr lang="pl-PL" dirty="0"/>
              <a:t>– oceny na świadectwie ukończenia szkoły podstawowej z: języka</a:t>
            </a:r>
          </a:p>
          <a:p>
            <a:pPr marL="0" indent="0">
              <a:buNone/>
            </a:pPr>
            <a:r>
              <a:rPr lang="pl-PL" dirty="0"/>
              <a:t>polskiego i matematyki oraz z dwóch obowiązkowych zajęć edukacyjnych</a:t>
            </a:r>
          </a:p>
          <a:p>
            <a:pPr marL="0" indent="0">
              <a:buNone/>
            </a:pPr>
            <a:r>
              <a:rPr lang="pl-PL" dirty="0"/>
              <a:t>ustalonych przez dyrektora szkoły jako brane pod uwagę w trakcie</a:t>
            </a:r>
          </a:p>
          <a:p>
            <a:pPr marL="0" indent="0">
              <a:buNone/>
            </a:pPr>
            <a:r>
              <a:rPr lang="pl-PL" dirty="0"/>
              <a:t>rekrutacji,</a:t>
            </a:r>
          </a:p>
          <a:p>
            <a:pPr marL="0" indent="0">
              <a:buNone/>
            </a:pPr>
            <a:r>
              <a:rPr lang="pl-PL" dirty="0"/>
              <a:t>– świadectwo ukończenia szkoły z wyróżnieniem,</a:t>
            </a:r>
          </a:p>
          <a:p>
            <a:pPr marL="0" indent="0">
              <a:buNone/>
            </a:pPr>
            <a:r>
              <a:rPr lang="pl-PL" dirty="0"/>
              <a:t>– szczególne osiągnięcia wymienione na świadectwie, np. uzyskane</a:t>
            </a:r>
          </a:p>
          <a:p>
            <a:pPr marL="0" indent="0">
              <a:buNone/>
            </a:pPr>
            <a:r>
              <a:rPr lang="pl-PL" dirty="0"/>
              <a:t>wysokie miejsca w konkursach wiedzy, artystycznych i </a:t>
            </a:r>
            <a:r>
              <a:rPr lang="pl-PL" dirty="0" err="1"/>
              <a:t>sportowych,aktywność</a:t>
            </a:r>
            <a:r>
              <a:rPr lang="pl-PL" dirty="0"/>
              <a:t> społeczna, np. wolontariat.</a:t>
            </a:r>
          </a:p>
          <a:p>
            <a:pPr marL="0" indent="0">
              <a:buNone/>
            </a:pPr>
            <a:r>
              <a:rPr lang="pl-PL" dirty="0"/>
              <a:t>Rekrutacja odbywa się drogą internetową.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628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E69B2-CB7A-4143-A40D-14457FCDE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8A421338-1229-4803-A7FF-36E03F26C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2" y="452718"/>
            <a:ext cx="10542446" cy="57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042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9D585C-59CC-4A51-97C8-A69B250FE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będziesz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5A2FE5-768D-4D6E-B536-5E8D34DE8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5-letniej nauki:</a:t>
            </a:r>
          </a:p>
          <a:p>
            <a:pPr marL="0" indent="0">
              <a:buNone/>
            </a:pPr>
            <a:r>
              <a:rPr lang="pl-PL" dirty="0"/>
              <a:t>– przedmiotów ogólnych w zakresie podstawowym,</a:t>
            </a:r>
          </a:p>
          <a:p>
            <a:pPr marL="0" indent="0">
              <a:buNone/>
            </a:pPr>
            <a:r>
              <a:rPr lang="pl-PL" dirty="0"/>
              <a:t>– 2 przedmiotów w wybranym przez Ciebie profilu kształcenia</a:t>
            </a:r>
          </a:p>
          <a:p>
            <a:pPr marL="0" indent="0">
              <a:buNone/>
            </a:pPr>
            <a:r>
              <a:rPr lang="pl-PL" dirty="0"/>
              <a:t>w zakresie rozszerzonym,</a:t>
            </a:r>
          </a:p>
          <a:p>
            <a:pPr marL="0" indent="0">
              <a:buNone/>
            </a:pPr>
            <a:r>
              <a:rPr lang="pl-PL" dirty="0"/>
              <a:t>– przedmiotów uzupełniających,</a:t>
            </a:r>
          </a:p>
          <a:p>
            <a:pPr marL="0" indent="0">
              <a:buNone/>
            </a:pPr>
            <a:r>
              <a:rPr lang="pl-PL" dirty="0"/>
              <a:t>– przedmiotów zawodowych.</a:t>
            </a:r>
          </a:p>
          <a:p>
            <a:r>
              <a:rPr lang="pl-PL" dirty="0"/>
              <a:t>Praktyczną naukę zawodu odbywasz w formie praktyki zawodowej</a:t>
            </a:r>
          </a:p>
          <a:p>
            <a:pPr marL="0" indent="0">
              <a:buNone/>
            </a:pPr>
            <a:r>
              <a:rPr lang="pl-PL" dirty="0"/>
              <a:t>lub zajęć praktycznych.</a:t>
            </a:r>
          </a:p>
        </p:txBody>
      </p:sp>
    </p:spTree>
    <p:extLst>
      <p:ext uri="{BB962C8B-B14F-4D97-AF65-F5344CB8AC3E}">
        <p14:creationId xmlns:p14="http://schemas.microsoft.com/office/powerpoint/2010/main" val="3973936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0D4371-7846-4383-93F4-3BD582F86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2C544F-1661-497B-BCB9-27799017E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Uzyskasz wykształcenie średnie i otrzymasz świadectwo ukończenia</a:t>
            </a:r>
          </a:p>
          <a:p>
            <a:pPr marL="0" indent="0">
              <a:buNone/>
            </a:pPr>
            <a:r>
              <a:rPr lang="pl-PL" dirty="0"/>
              <a:t>technikum.</a:t>
            </a:r>
          </a:p>
          <a:p>
            <a:r>
              <a:rPr lang="pl-PL" dirty="0"/>
              <a:t>Po zdaniu egzaminu potwierdzającego kwalifikacje w zawodzie, który</a:t>
            </a:r>
          </a:p>
          <a:p>
            <a:pPr marL="0" indent="0">
              <a:buNone/>
            </a:pPr>
            <a:r>
              <a:rPr lang="pl-PL" dirty="0"/>
              <a:t>składa się:</a:t>
            </a:r>
          </a:p>
          <a:p>
            <a:pPr marL="0" indent="0">
              <a:buNone/>
            </a:pPr>
            <a:r>
              <a:rPr lang="pl-PL" dirty="0"/>
              <a:t>– z części pisemnej,</a:t>
            </a:r>
          </a:p>
          <a:p>
            <a:pPr marL="0" indent="0">
              <a:buNone/>
            </a:pPr>
            <a:r>
              <a:rPr lang="pl-PL" dirty="0"/>
              <a:t>– części praktycznej,</a:t>
            </a:r>
          </a:p>
          <a:p>
            <a:r>
              <a:rPr lang="pl-PL" dirty="0"/>
              <a:t>otrzymasz świadectwo potwierdzające kwalifikację w (danym)zawodzie.</a:t>
            </a:r>
          </a:p>
          <a:p>
            <a:r>
              <a:rPr lang="pl-PL" dirty="0"/>
              <a:t>Jeśli uzyskasz wykształcenie średnie i świadectwa potwierdzające obie</a:t>
            </a:r>
          </a:p>
          <a:p>
            <a:pPr marL="0" indent="0">
              <a:buNone/>
            </a:pPr>
            <a:r>
              <a:rPr lang="pl-PL" dirty="0"/>
              <a:t>kwalifikacje wyodrębnione w danym zawodzie, otrzymujesz dyplom</a:t>
            </a:r>
          </a:p>
          <a:p>
            <a:pPr marL="0" indent="0">
              <a:buNone/>
            </a:pPr>
            <a:r>
              <a:rPr lang="pl-PL" dirty="0"/>
              <a:t>potwierdzający kwalifikacje zawodowe.</a:t>
            </a:r>
          </a:p>
        </p:txBody>
      </p:sp>
    </p:spTree>
    <p:extLst>
      <p:ext uri="{BB962C8B-B14F-4D97-AF65-F5344CB8AC3E}">
        <p14:creationId xmlns:p14="http://schemas.microsoft.com/office/powerpoint/2010/main" val="1435308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C26544-4315-4614-AE9A-585DB270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952760-3230-4816-A0DC-A7F607D04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 zdaniu egzaminu maturalnego:</a:t>
            </a:r>
          </a:p>
          <a:p>
            <a:pPr marL="0" indent="0">
              <a:buNone/>
            </a:pPr>
            <a:r>
              <a:rPr lang="pl-PL" dirty="0"/>
              <a:t>– pisemnego:</a:t>
            </a:r>
          </a:p>
          <a:p>
            <a:pPr marL="0" indent="0">
              <a:buNone/>
            </a:pPr>
            <a:r>
              <a:rPr lang="pl-PL" dirty="0"/>
              <a:t>– z języka polskiego,</a:t>
            </a:r>
          </a:p>
          <a:p>
            <a:pPr marL="0" indent="0">
              <a:buNone/>
            </a:pPr>
            <a:r>
              <a:rPr lang="pl-PL" dirty="0"/>
              <a:t>– z matematyki,</a:t>
            </a:r>
          </a:p>
          <a:p>
            <a:pPr marL="0" indent="0">
              <a:buNone/>
            </a:pPr>
            <a:r>
              <a:rPr lang="pl-PL" dirty="0"/>
              <a:t>– z języka obcego nowożytnego (na poziomie podstawowym),</a:t>
            </a:r>
          </a:p>
          <a:p>
            <a:pPr marL="0" indent="0">
              <a:buNone/>
            </a:pPr>
            <a:r>
              <a:rPr lang="pl-PL" dirty="0"/>
              <a:t>– i z co najmniej jednego, ale nie więcej niż sześciu wybranych przedmiotów</a:t>
            </a:r>
          </a:p>
          <a:p>
            <a:pPr marL="0" indent="0">
              <a:buNone/>
            </a:pPr>
            <a:r>
              <a:rPr lang="pl-PL" dirty="0"/>
              <a:t>dodatkowych (na poziomie rozszerzonym),</a:t>
            </a:r>
          </a:p>
          <a:p>
            <a:r>
              <a:rPr lang="pl-PL" dirty="0"/>
              <a:t>– ustnego:</a:t>
            </a:r>
          </a:p>
          <a:p>
            <a:pPr marL="0" indent="0">
              <a:buNone/>
            </a:pPr>
            <a:r>
              <a:rPr lang="pl-PL" dirty="0"/>
              <a:t>– z języka polskiego,</a:t>
            </a:r>
          </a:p>
          <a:p>
            <a:pPr marL="0" indent="0">
              <a:buNone/>
            </a:pPr>
            <a:r>
              <a:rPr lang="pl-PL" dirty="0"/>
              <a:t>– języka obcego nowożytnego (bez określenia poziomu).</a:t>
            </a:r>
          </a:p>
          <a:p>
            <a:r>
              <a:rPr lang="pl-PL" dirty="0"/>
              <a:t>otrzymasz świadectwo dojrzałości</a:t>
            </a:r>
          </a:p>
        </p:txBody>
      </p:sp>
    </p:spTree>
    <p:extLst>
      <p:ext uri="{BB962C8B-B14F-4D97-AF65-F5344CB8AC3E}">
        <p14:creationId xmlns:p14="http://schemas.microsoft.com/office/powerpoint/2010/main" val="148739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D93C5D-45D3-4946-A406-637DB253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robić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42E28F-F7D4-4AA3-8279-ED657B97D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 ukończeniu technikum możesz:</a:t>
            </a:r>
          </a:p>
          <a:p>
            <a:pPr marL="0" indent="0">
              <a:buNone/>
            </a:pPr>
            <a:r>
              <a:rPr lang="pl-PL" dirty="0"/>
              <a:t>– rozpocząć pracę w zawodzie,</a:t>
            </a:r>
          </a:p>
          <a:p>
            <a:pPr marL="0" indent="0">
              <a:buNone/>
            </a:pPr>
            <a:r>
              <a:rPr lang="pl-PL" dirty="0"/>
              <a:t>– kontynuować naukę w szkole wyższej,</a:t>
            </a:r>
          </a:p>
          <a:p>
            <a:pPr marL="0" indent="0">
              <a:buNone/>
            </a:pPr>
            <a:r>
              <a:rPr lang="pl-PL" dirty="0"/>
              <a:t>– kształcić się zawodowo w szkole policealnej,</a:t>
            </a:r>
          </a:p>
          <a:p>
            <a:r>
              <a:rPr lang="pl-PL" dirty="0"/>
              <a:t>– zdobywać nowe kwalifikacje w ramach: kwalifikacyjnych kursów</a:t>
            </a:r>
          </a:p>
          <a:p>
            <a:pPr marL="0" indent="0">
              <a:buNone/>
            </a:pPr>
            <a:r>
              <a:rPr lang="pl-PL" dirty="0"/>
              <a:t>zawodowych, kursów umiejętności zawodowych, kursów kompetencji</a:t>
            </a:r>
          </a:p>
          <a:p>
            <a:pPr marL="0" indent="0">
              <a:buNone/>
            </a:pPr>
            <a:r>
              <a:rPr lang="pl-PL" dirty="0"/>
              <a:t>ogólnych i innych kursów umożliwiających uzyskiwanie i uzupełnianie</a:t>
            </a:r>
          </a:p>
          <a:p>
            <a:pPr marL="0" indent="0">
              <a:buNone/>
            </a:pPr>
            <a:r>
              <a:rPr lang="pl-PL" dirty="0"/>
              <a:t>wiedzy, umiejętności i kwalifikacji zawodowych w instytucjach kształcenia dorosłych.</a:t>
            </a:r>
          </a:p>
        </p:txBody>
      </p:sp>
    </p:spTree>
    <p:extLst>
      <p:ext uri="{BB962C8B-B14F-4D97-AF65-F5344CB8AC3E}">
        <p14:creationId xmlns:p14="http://schemas.microsoft.com/office/powerpoint/2010/main" val="15990940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B151C08-FF71-4F50-8525-485598C7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Szkoła wyższa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8BEA04-F239-49BF-9E69-9997CFFF3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l-PL" dirty="0"/>
              <a:t>Jeżeli chcesz się dostać do szkoły wyższej musisz:</a:t>
            </a:r>
          </a:p>
          <a:p>
            <a:pPr marL="0" indent="0">
              <a:buNone/>
            </a:pPr>
            <a:r>
              <a:rPr lang="pl-PL" dirty="0"/>
              <a:t>– posiadać wykształcenie średnie i zdany egzamin maturalny,</a:t>
            </a:r>
          </a:p>
          <a:p>
            <a:pPr marL="0" indent="0">
              <a:buNone/>
            </a:pPr>
            <a:r>
              <a:rPr lang="pl-PL" dirty="0"/>
              <a:t>– złożyć świadectwo dojrzałości,</a:t>
            </a:r>
          </a:p>
          <a:p>
            <a:pPr marL="0" indent="0">
              <a:buNone/>
            </a:pPr>
            <a:r>
              <a:rPr lang="pl-PL" dirty="0"/>
              <a:t>– inne dokumenty wymagane przez daną uczelnię.</a:t>
            </a:r>
          </a:p>
          <a:p>
            <a:r>
              <a:rPr lang="pl-PL" dirty="0"/>
              <a:t>W trakcie rekrutacji brane są pod uwagę oceny z egzaminu maturalnego –według zasad przyjętych przez daną uczelnię.</a:t>
            </a:r>
          </a:p>
          <a:p>
            <a:pPr marL="0" indent="0">
              <a:buNone/>
            </a:pPr>
            <a:r>
              <a:rPr lang="pl-PL" dirty="0"/>
              <a:t> Szkoła wyższa może też przeprowadzić własne egzaminy wstępne.</a:t>
            </a:r>
          </a:p>
        </p:txBody>
      </p:sp>
    </p:spTree>
    <p:extLst>
      <p:ext uri="{BB962C8B-B14F-4D97-AF65-F5344CB8AC3E}">
        <p14:creationId xmlns:p14="http://schemas.microsoft.com/office/powerpoint/2010/main" val="100563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1C9B89-1F1A-44F6-A4A6-5E6AD007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będziesz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ED6C37-972C-4DBB-A433-0E0F4A147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Uczysz się przedmiotów ściśle związanych z kierunkiem kształcenia.</a:t>
            </a:r>
          </a:p>
          <a:p>
            <a:r>
              <a:rPr lang="pl-PL" dirty="0"/>
              <a:t>Studia w formie stacjonarnej (dziennej) lub niestacjonarnej (zaocznej)</a:t>
            </a:r>
          </a:p>
          <a:p>
            <a:pPr marL="0" indent="0">
              <a:buNone/>
            </a:pPr>
            <a:r>
              <a:rPr lang="pl-PL" dirty="0"/>
              <a:t>trwają:</a:t>
            </a:r>
          </a:p>
          <a:p>
            <a:pPr marL="0" indent="0">
              <a:buNone/>
            </a:pPr>
            <a:r>
              <a:rPr lang="pl-PL" dirty="0"/>
              <a:t>– studia pierwszego stopnia 3–4 lata,</a:t>
            </a:r>
          </a:p>
          <a:p>
            <a:pPr marL="0" indent="0">
              <a:buNone/>
            </a:pPr>
            <a:r>
              <a:rPr lang="pl-PL" dirty="0"/>
              <a:t>– studia drugiego stopnia 1,5–2 lata,</a:t>
            </a:r>
          </a:p>
          <a:p>
            <a:pPr marL="0" indent="0">
              <a:buNone/>
            </a:pPr>
            <a:r>
              <a:rPr lang="pl-PL" dirty="0"/>
              <a:t>– jednolite studia magisterskie 4,5–6 lat,</a:t>
            </a:r>
          </a:p>
          <a:p>
            <a:pPr marL="0" indent="0">
              <a:buNone/>
            </a:pPr>
            <a:r>
              <a:rPr lang="pl-PL" dirty="0"/>
              <a:t>– studia trzeciego stopnia (doktoranckie) 2–4 lata,</a:t>
            </a:r>
          </a:p>
          <a:p>
            <a:pPr marL="0" indent="0">
              <a:buNone/>
            </a:pPr>
            <a:r>
              <a:rPr lang="pl-PL" dirty="0"/>
              <a:t>– studia podyplomowe (co najmniej 2 semestry).</a:t>
            </a:r>
          </a:p>
        </p:txBody>
      </p:sp>
    </p:spTree>
    <p:extLst>
      <p:ext uri="{BB962C8B-B14F-4D97-AF65-F5344CB8AC3E}">
        <p14:creationId xmlns:p14="http://schemas.microsoft.com/office/powerpoint/2010/main" val="149871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14AB07-E5DB-4158-B55F-3FBF51396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07B2A1-B289-4A50-8ABA-D3C1D9DFC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Uzyskasz wykształcenie wyższe.</a:t>
            </a:r>
          </a:p>
          <a:p>
            <a:pPr marL="0" indent="0">
              <a:buNone/>
            </a:pPr>
            <a:r>
              <a:rPr lang="pl-PL" dirty="0"/>
              <a:t>– po studiach pierwszego stopnia po zdaniu egzaminu licencjackiego i/lub</a:t>
            </a:r>
          </a:p>
          <a:p>
            <a:pPr marL="0" indent="0">
              <a:buNone/>
            </a:pPr>
            <a:r>
              <a:rPr lang="pl-PL" dirty="0"/>
              <a:t>obronie pracy licencjackiej otrzymasz tytuł licencjata lub inżyniera,</a:t>
            </a:r>
          </a:p>
          <a:p>
            <a:pPr marL="0" indent="0">
              <a:buNone/>
            </a:pPr>
            <a:r>
              <a:rPr lang="pl-PL" dirty="0"/>
              <a:t>– w przypadku studiów drugiego stopnia i jednolitych studiów magisterskich</a:t>
            </a:r>
          </a:p>
          <a:p>
            <a:pPr marL="0" indent="0">
              <a:buNone/>
            </a:pPr>
            <a:r>
              <a:rPr lang="pl-PL" dirty="0"/>
              <a:t>po zdaniu egzaminu magisterskiego i obronie pracy dyplomowej magisterskiej</a:t>
            </a:r>
          </a:p>
          <a:p>
            <a:pPr marL="0" indent="0">
              <a:buNone/>
            </a:pPr>
            <a:r>
              <a:rPr lang="pl-PL" dirty="0"/>
              <a:t>uzyskujesz tytuł magistra lub magistra inżyniera,</a:t>
            </a:r>
          </a:p>
          <a:p>
            <a:pPr marL="0" indent="0">
              <a:buNone/>
            </a:pPr>
            <a:r>
              <a:rPr lang="pl-PL" dirty="0"/>
              <a:t>– w przypadku studiów doktoranckich bronisz rozprawy doktorskiej i uzyskujesz</a:t>
            </a:r>
          </a:p>
          <a:p>
            <a:pPr marL="0" indent="0">
              <a:buNone/>
            </a:pPr>
            <a:r>
              <a:rPr lang="pl-PL" dirty="0"/>
              <a:t>tytuł doktora,</a:t>
            </a:r>
          </a:p>
          <a:p>
            <a:pPr marL="0" indent="0">
              <a:buNone/>
            </a:pPr>
            <a:r>
              <a:rPr lang="pl-PL" dirty="0"/>
              <a:t>– po ukończeniu studiów podyplomowych, złożeniu pracy końcowej lub</a:t>
            </a:r>
          </a:p>
          <a:p>
            <a:pPr marL="0" indent="0">
              <a:buNone/>
            </a:pPr>
            <a:r>
              <a:rPr lang="pl-PL" dirty="0"/>
              <a:t>egzaminu końcowego otrzymujesz świadectwo ukończenia studiów</a:t>
            </a:r>
          </a:p>
          <a:p>
            <a:pPr marL="0" indent="0">
              <a:buNone/>
            </a:pPr>
            <a:r>
              <a:rPr lang="pl-PL" dirty="0"/>
              <a:t>podyplomowych</a:t>
            </a:r>
          </a:p>
        </p:txBody>
      </p:sp>
    </p:spTree>
    <p:extLst>
      <p:ext uri="{BB962C8B-B14F-4D97-AF65-F5344CB8AC3E}">
        <p14:creationId xmlns:p14="http://schemas.microsoft.com/office/powerpoint/2010/main" val="26479205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4656F-C4E4-479C-BB47-93BD76C9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robić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77FB8A-1F98-48C8-AC6D-098EEDF69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ukończeniu szkoły wyższej możesz:</a:t>
            </a:r>
          </a:p>
          <a:p>
            <a:pPr marL="0" indent="0">
              <a:buNone/>
            </a:pPr>
            <a:r>
              <a:rPr lang="pl-PL" dirty="0"/>
              <a:t>– pójść do pracy,</a:t>
            </a:r>
          </a:p>
          <a:p>
            <a:pPr marL="0" indent="0">
              <a:buNone/>
            </a:pPr>
            <a:r>
              <a:rPr lang="pl-PL" dirty="0"/>
              <a:t>– uczyć się dalej w ramach: kwalifikacyjnych kursów zawodowych, kursów umiejętności zawodowych, kursów kompetencji ogólnych i innych kursów umożliwiających uzyskiwanie i uzupełnianie wiedzy, umiejętności i kwalifikacji zawodowych w instytucjach kształcenia dorosłych.</a:t>
            </a:r>
          </a:p>
        </p:txBody>
      </p:sp>
    </p:spTree>
    <p:extLst>
      <p:ext uri="{BB962C8B-B14F-4D97-AF65-F5344CB8AC3E}">
        <p14:creationId xmlns:p14="http://schemas.microsoft.com/office/powerpoint/2010/main" val="373759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EBECB6F-5F71-4E26-95C0-BEA5C5697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Branżowa szkoła I stopnia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DFD2A8-488E-4DDD-88D8-CD18386A4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pl-PL" dirty="0"/>
              <a:t>Jeżeli chcesz się dostać do branżowej szkoły I stopnia musisz:</a:t>
            </a:r>
          </a:p>
          <a:p>
            <a:r>
              <a:rPr lang="pl-PL" dirty="0"/>
              <a:t>– ukończyć szkołę podstawową,</a:t>
            </a:r>
          </a:p>
          <a:p>
            <a:r>
              <a:rPr lang="pl-PL" dirty="0"/>
              <a:t>– złożyć świadectwo ukończenia szkoły podstawowej,</a:t>
            </a:r>
          </a:p>
          <a:p>
            <a:r>
              <a:rPr lang="pl-PL" dirty="0"/>
              <a:t>– złożyć zaświadczenie o szczegółowych wynikach egzaminu ósmoklasisty,</a:t>
            </a:r>
          </a:p>
          <a:p>
            <a:r>
              <a:rPr lang="pl-PL" dirty="0"/>
              <a:t>– złożyć zaświadczenie lekarskie o braku przeciwwskazań zdrowotnych do</a:t>
            </a:r>
          </a:p>
          <a:p>
            <a:r>
              <a:rPr lang="pl-PL" dirty="0"/>
              <a:t>podjęcia praktycznej nauki zawodu.</a:t>
            </a:r>
          </a:p>
        </p:txBody>
      </p:sp>
    </p:spTree>
    <p:extLst>
      <p:ext uri="{BB962C8B-B14F-4D97-AF65-F5344CB8AC3E}">
        <p14:creationId xmlns:p14="http://schemas.microsoft.com/office/powerpoint/2010/main" val="170517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AB7D7F-CCBB-4A1F-B543-63CBCA02E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/>
              <a:t>W przypadku większej liczby kandydatów niż miejsc w szkole w trakcie rekrutacji brane są pod uwagę</a:t>
            </a:r>
            <a:r>
              <a:rPr lang="pl-PL"/>
              <a:t>: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EEDC73-F4B5-40EC-8AB6-70D0BAA45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wyniki egzaminu ósmoklasisty,</a:t>
            </a:r>
          </a:p>
          <a:p>
            <a:r>
              <a:rPr lang="pl-PL" dirty="0"/>
              <a:t> oceny na świadectwie ukończenia szkoły podstawowej z języka</a:t>
            </a:r>
          </a:p>
          <a:p>
            <a:pPr marL="0" indent="0">
              <a:buNone/>
            </a:pPr>
            <a:r>
              <a:rPr lang="pl-PL" dirty="0"/>
              <a:t>polskiego i matematyki oraz z dwóch obowiązkowych zajęć</a:t>
            </a:r>
          </a:p>
          <a:p>
            <a:pPr marL="0" indent="0">
              <a:buNone/>
            </a:pPr>
            <a:r>
              <a:rPr lang="pl-PL" dirty="0"/>
              <a:t>edukacyjnych ustalonych przez dyrektora szkoły jako brane pod uwagę</a:t>
            </a:r>
          </a:p>
          <a:p>
            <a:pPr marL="0" indent="0">
              <a:buNone/>
            </a:pPr>
            <a:r>
              <a:rPr lang="pl-PL" dirty="0"/>
              <a:t>w trakcie rekrutacji,</a:t>
            </a:r>
          </a:p>
          <a:p>
            <a:r>
              <a:rPr lang="pl-PL" dirty="0"/>
              <a:t>świadectwo ukończenia szkoły z wyróżnieniem,</a:t>
            </a:r>
          </a:p>
          <a:p>
            <a:r>
              <a:rPr lang="pl-PL" dirty="0"/>
              <a:t>szczególne osiągnięcia wymienione na świadectwie, np. uzyskane</a:t>
            </a:r>
          </a:p>
          <a:p>
            <a:pPr marL="0" indent="0">
              <a:buNone/>
            </a:pPr>
            <a:r>
              <a:rPr lang="pl-PL" dirty="0"/>
              <a:t>wysokie miejsca w konkursach wiedzy, artystycznych i sportowych,</a:t>
            </a:r>
          </a:p>
          <a:p>
            <a:r>
              <a:rPr lang="pl-PL" dirty="0"/>
              <a:t>aktywność społeczna, np. wolontariat.</a:t>
            </a:r>
          </a:p>
          <a:p>
            <a:r>
              <a:rPr lang="pl-PL" dirty="0"/>
              <a:t>Rekrutacja odbywa się drogą internetową.</a:t>
            </a:r>
          </a:p>
        </p:txBody>
      </p:sp>
    </p:spTree>
    <p:extLst>
      <p:ext uri="{BB962C8B-B14F-4D97-AF65-F5344CB8AC3E}">
        <p14:creationId xmlns:p14="http://schemas.microsoft.com/office/powerpoint/2010/main" val="3349911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35A33-DB57-4717-95BE-230467560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będziesz się uczyć?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C8E4B7-2BC0-44A9-AD11-47A11134A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trakcie 3-letniej nauki:</a:t>
            </a:r>
          </a:p>
          <a:p>
            <a:r>
              <a:rPr lang="pl-PL" dirty="0"/>
              <a:t>– przedmiotów ogólnokształcących na poziomie podstawowym,</a:t>
            </a:r>
          </a:p>
          <a:p>
            <a:r>
              <a:rPr lang="pl-PL" dirty="0"/>
              <a:t>– przedmiotów zawodowych.</a:t>
            </a:r>
          </a:p>
          <a:p>
            <a:r>
              <a:rPr lang="pl-PL" dirty="0"/>
              <a:t>Praktyczna nauka zawodu odbywa się u pracodawcy lub</a:t>
            </a:r>
          </a:p>
          <a:p>
            <a:pPr marL="0" indent="0">
              <a:buNone/>
            </a:pPr>
            <a:r>
              <a:rPr lang="pl-PL" dirty="0"/>
              <a:t>w warsztatach szkolnych.</a:t>
            </a:r>
          </a:p>
        </p:txBody>
      </p:sp>
    </p:spTree>
    <p:extLst>
      <p:ext uri="{BB962C8B-B14F-4D97-AF65-F5344CB8AC3E}">
        <p14:creationId xmlns:p14="http://schemas.microsoft.com/office/powerpoint/2010/main" val="161168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59213-AD06-4358-982A-6E996E742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Jakie wykształcenie zdobędziesz?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E7D701-8D4A-45BC-9C96-E789091B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Uzyskasz wykształcenie zasadnicze branżowe i otrzymasz świadectwo</a:t>
            </a:r>
          </a:p>
          <a:p>
            <a:pPr marL="0" indent="0">
              <a:buNone/>
            </a:pPr>
            <a:r>
              <a:rPr lang="pl-PL" dirty="0"/>
              <a:t>ukończenia branżowej szkoły I stopnia.</a:t>
            </a:r>
          </a:p>
          <a:p>
            <a:r>
              <a:rPr lang="pl-PL" dirty="0"/>
              <a:t>Po zdaniu egzaminu potwierdzającego kwalifikacje w zawodzie, który składa się:</a:t>
            </a:r>
          </a:p>
          <a:p>
            <a:r>
              <a:rPr lang="pl-PL" dirty="0"/>
              <a:t>– z części pisemnej,</a:t>
            </a:r>
          </a:p>
          <a:p>
            <a:r>
              <a:rPr lang="pl-PL" dirty="0"/>
              <a:t>– części praktycznej,</a:t>
            </a:r>
          </a:p>
          <a:p>
            <a:pPr marL="0" indent="0">
              <a:buNone/>
            </a:pPr>
            <a:r>
              <a:rPr lang="pl-PL" dirty="0"/>
              <a:t>otrzymasz świadectwo potwierdzające kwalifikację w (danym) zawodzie.</a:t>
            </a:r>
          </a:p>
          <a:p>
            <a:pPr marL="0" indent="0">
              <a:buNone/>
            </a:pPr>
            <a:r>
              <a:rPr lang="pl-PL" dirty="0"/>
              <a:t>Jeśli uzyskałeś wykształcenie branżowe i świadectwo potwierdzające</a:t>
            </a:r>
          </a:p>
          <a:p>
            <a:pPr marL="0" indent="0">
              <a:buNone/>
            </a:pPr>
            <a:r>
              <a:rPr lang="pl-PL" dirty="0"/>
              <a:t>kwalifikację wyodrębnioną w danym zawodzie, otrzymujesz dyplom</a:t>
            </a:r>
          </a:p>
          <a:p>
            <a:pPr marL="0" indent="0">
              <a:buNone/>
            </a:pPr>
            <a:r>
              <a:rPr lang="pl-PL" dirty="0"/>
              <a:t>potwierdzający kwalifikacje zawodowe.</a:t>
            </a:r>
          </a:p>
        </p:txBody>
      </p:sp>
    </p:spTree>
    <p:extLst>
      <p:ext uri="{BB962C8B-B14F-4D97-AF65-F5344CB8AC3E}">
        <p14:creationId xmlns:p14="http://schemas.microsoft.com/office/powerpoint/2010/main" val="51325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FD0053-41F4-40CE-810B-66F864F23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możesz robić dalej?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24DB6-093A-4C74-BC54-159C3103F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Po ukończeniu branżowej szkoły I stopnia możesz:</a:t>
            </a:r>
          </a:p>
          <a:p>
            <a:pPr marL="0" indent="0">
              <a:buNone/>
            </a:pPr>
            <a:r>
              <a:rPr lang="pl-PL" dirty="0"/>
              <a:t>– rozpocząć pracę w zawodzie,</a:t>
            </a:r>
          </a:p>
          <a:p>
            <a:pPr marL="0" indent="0">
              <a:buNone/>
            </a:pPr>
            <a:r>
              <a:rPr lang="pl-PL" dirty="0"/>
              <a:t>– uczyć się dalej w branżowej szkole II stopnia kształcącej w zawodzie, w którym jedną z kwalifikacji jest ta zdobyta w branżowej szkole I stopnia</a:t>
            </a:r>
          </a:p>
          <a:p>
            <a:pPr marL="0" indent="0">
              <a:buNone/>
            </a:pPr>
            <a:r>
              <a:rPr lang="pl-PL" dirty="0"/>
              <a:t>– uczyć się dalej w liceum ogólnokształcącym dla dorosłych, a po zdaniu matury</a:t>
            </a:r>
          </a:p>
          <a:p>
            <a:pPr marL="0" indent="0">
              <a:buNone/>
            </a:pPr>
            <a:r>
              <a:rPr lang="pl-PL" dirty="0"/>
              <a:t>możesz kontynuować kształcenie na studiach wyższych,</a:t>
            </a:r>
          </a:p>
          <a:p>
            <a:pPr marL="0" indent="0">
              <a:buNone/>
            </a:pPr>
            <a:r>
              <a:rPr lang="pl-PL" dirty="0"/>
              <a:t>– zdobywać nowe kwalifikacje w ramach: kwalifikacyjnych kursów zawodowych,</a:t>
            </a:r>
          </a:p>
          <a:p>
            <a:pPr marL="0" indent="0">
              <a:buNone/>
            </a:pPr>
            <a:r>
              <a:rPr lang="pl-PL" dirty="0"/>
              <a:t>kursów umiejętności zawodowych, kursów kompetencji ogólnych i innych kursów</a:t>
            </a:r>
          </a:p>
          <a:p>
            <a:pPr marL="0" indent="0">
              <a:buNone/>
            </a:pPr>
            <a:r>
              <a:rPr lang="pl-PL" dirty="0"/>
              <a:t>umożliwiających uzyskiwanie i uzupełnianie wiedzy, umiejętności i kwalifikacji</a:t>
            </a:r>
          </a:p>
          <a:p>
            <a:pPr marL="0" indent="0">
              <a:buNone/>
            </a:pPr>
            <a:r>
              <a:rPr lang="pl-PL" dirty="0"/>
              <a:t>zawodowych w instytucjach kształcenia dorosłych.</a:t>
            </a:r>
          </a:p>
        </p:txBody>
      </p:sp>
    </p:spTree>
    <p:extLst>
      <p:ext uri="{BB962C8B-B14F-4D97-AF65-F5344CB8AC3E}">
        <p14:creationId xmlns:p14="http://schemas.microsoft.com/office/powerpoint/2010/main" val="907040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CEC89A0-7AC5-4D6C-8BC4-2EF9A151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pl-PL">
                <a:solidFill>
                  <a:srgbClr val="FFFFFF"/>
                </a:solidFill>
              </a:rPr>
              <a:t>Branżowa szkoła II stopnia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A9B5AF-14D8-4948-80B3-917A0AABA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600"/>
              <a:t>Jeżeli chcesz się dostać do branżowej szkoły II stopnia musisz: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/>
              <a:t>– ukończyć branżową szkołę I stopnia w roku szkolnym poprzedzającym rozpoczęcie nauki w branżowej szkole II stopnia,</a:t>
            </a:r>
          </a:p>
          <a:p>
            <a:pPr>
              <a:lnSpc>
                <a:spcPct val="90000"/>
              </a:lnSpc>
            </a:pPr>
            <a:r>
              <a:rPr lang="pl-PL" sz="1600"/>
              <a:t>– złożyć świadectwo ukończenia branżowej szkoły I stopnia,</a:t>
            </a:r>
          </a:p>
          <a:p>
            <a:pPr>
              <a:lnSpc>
                <a:spcPct val="90000"/>
              </a:lnSpc>
            </a:pPr>
            <a:r>
              <a:rPr lang="pl-PL" sz="1600"/>
              <a:t>– złożyć zaświadczenie o zawodzie nauczanym w branżowej szkole I stopnia,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/>
              <a:t>w którym wyodrębniono kwalifikację wspólną dla zawodu nauczanego w ukończonej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l-PL" sz="1600"/>
              <a:t>branżowej szkole I stopnia oraz w branżowej szkole II stopnia, do której ubiegasz się o przyjęcie,</a:t>
            </a:r>
          </a:p>
          <a:p>
            <a:pPr>
              <a:lnSpc>
                <a:spcPct val="90000"/>
              </a:lnSpc>
            </a:pPr>
            <a:r>
              <a:rPr lang="pl-PL" sz="1600"/>
              <a:t>– złożyć zaświadczenie lekarskie o braku przeciwwskazań zdrowotnych do podjęcia praktycznej nauki zawodu</a:t>
            </a:r>
          </a:p>
        </p:txBody>
      </p:sp>
    </p:spTree>
    <p:extLst>
      <p:ext uri="{BB962C8B-B14F-4D97-AF65-F5344CB8AC3E}">
        <p14:creationId xmlns:p14="http://schemas.microsoft.com/office/powerpoint/2010/main" val="2856008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466700-DA98-4E98-B015-4682DB531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/>
              <a:t>W przypadku większej liczby kandydatów niż miejsc w szkole w</a:t>
            </a:r>
            <a:br>
              <a:rPr lang="pl-PL" sz="4000" dirty="0"/>
            </a:br>
            <a:r>
              <a:rPr lang="pl-PL" sz="4000" dirty="0"/>
              <a:t>trakcie rekrutacji brane są pod uwagę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D95AEA-FE60-4810-ABF1-DA06FDB89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-oceny na świadectwie ukończenia branżowej szkoły I stopnia z języka</a:t>
            </a:r>
          </a:p>
          <a:p>
            <a:pPr marL="0" indent="0">
              <a:buNone/>
            </a:pPr>
            <a:r>
              <a:rPr lang="pl-PL" dirty="0"/>
              <a:t>polskiego i matematyki oraz dwóch obowiązkowych zajęć edukacyjnych</a:t>
            </a:r>
          </a:p>
          <a:p>
            <a:pPr marL="0" indent="0">
              <a:buNone/>
            </a:pPr>
            <a:r>
              <a:rPr lang="pl-PL" dirty="0"/>
              <a:t>ogólnokształcących ustalonych przez dyrektora szkoły jako brane pod</a:t>
            </a:r>
          </a:p>
          <a:p>
            <a:pPr marL="0" indent="0">
              <a:buNone/>
            </a:pPr>
            <a:r>
              <a:rPr lang="pl-PL" dirty="0"/>
              <a:t>uwagę w trakcie rekrutacji,</a:t>
            </a:r>
          </a:p>
          <a:p>
            <a:pPr marL="0" indent="0">
              <a:buNone/>
            </a:pPr>
            <a:r>
              <a:rPr lang="pl-PL" dirty="0"/>
              <a:t>– świadectwo ukończenia branżowej szkoły I stopnia z wyróżnieniem,</a:t>
            </a:r>
          </a:p>
          <a:p>
            <a:pPr marL="0" indent="0">
              <a:buNone/>
            </a:pPr>
            <a:r>
              <a:rPr lang="pl-PL" dirty="0"/>
              <a:t>– szczególne osiągnięcia wymienione na świadectwie, np. uzyskane</a:t>
            </a:r>
          </a:p>
          <a:p>
            <a:pPr marL="0" indent="0">
              <a:buNone/>
            </a:pPr>
            <a:r>
              <a:rPr lang="pl-PL" dirty="0"/>
              <a:t>wysokie miejsca w konkursach wiedzy, artystycznych i sportowych,</a:t>
            </a:r>
          </a:p>
          <a:p>
            <a:pPr marL="0" indent="0">
              <a:buNone/>
            </a:pPr>
            <a:r>
              <a:rPr lang="pl-PL" dirty="0"/>
              <a:t>aktywność społeczna, np. wolontariat.</a:t>
            </a:r>
          </a:p>
          <a:p>
            <a:r>
              <a:rPr lang="pl-PL" dirty="0"/>
              <a:t>Rekrutacja odbywa się drogą internetową</a:t>
            </a:r>
          </a:p>
        </p:txBody>
      </p:sp>
    </p:spTree>
    <p:extLst>
      <p:ext uri="{BB962C8B-B14F-4D97-AF65-F5344CB8AC3E}">
        <p14:creationId xmlns:p14="http://schemas.microsoft.com/office/powerpoint/2010/main" val="2378245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1739</Words>
  <Application>Microsoft Office PowerPoint</Application>
  <PresentationFormat>Panoramiczny</PresentationFormat>
  <Paragraphs>222</Paragraphs>
  <Slides>27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Jon</vt:lpstr>
      <vt:lpstr>Ścieżki kształcenia PO SZKOLE PODSTAWOWEJ</vt:lpstr>
      <vt:lpstr>Prezentacja programu PowerPoint</vt:lpstr>
      <vt:lpstr>Branżowa szkoła I stopnia</vt:lpstr>
      <vt:lpstr>W przypadku większej liczby kandydatów niż miejsc w szkole w trakcie rekrutacji brane są pod uwagę:</vt:lpstr>
      <vt:lpstr>Czego będziesz się uczyć?</vt:lpstr>
      <vt:lpstr>Jakie wykształcenie zdobędziesz?</vt:lpstr>
      <vt:lpstr>Co możesz robić dalej?</vt:lpstr>
      <vt:lpstr>Branżowa szkoła II stopnia</vt:lpstr>
      <vt:lpstr>W przypadku większej liczby kandydatów niż miejsc w szkole w trakcie rekrutacji brane są pod uwagę:</vt:lpstr>
      <vt:lpstr>Czego będziesz się uczyć?</vt:lpstr>
      <vt:lpstr>Jakie wykształcenie zdobędziesz?</vt:lpstr>
      <vt:lpstr>Co możesz robić dalej?</vt:lpstr>
      <vt:lpstr>Liceum ogólnokształcące 4 lata</vt:lpstr>
      <vt:lpstr>W przypadku większej liczby kandydatów niż miejsc w szkole w trakcie rekrutacji brane są pod uwagę</vt:lpstr>
      <vt:lpstr>Czego będziesz się uczyć?</vt:lpstr>
      <vt:lpstr>Jakie wykształcenie zdobędziesz?</vt:lpstr>
      <vt:lpstr>Co możesz robić dalej?</vt:lpstr>
      <vt:lpstr>Technikum 5 lat</vt:lpstr>
      <vt:lpstr>W przypadku większej liczby kandydatów niż miejsc w szkole w trakcie rekrutacji brane są pod uwagę</vt:lpstr>
      <vt:lpstr>Czego będziesz się uczyć?</vt:lpstr>
      <vt:lpstr>Jakie wykształcenie zdobędziesz?</vt:lpstr>
      <vt:lpstr>Jakie wykształcenie zdobędziesz?</vt:lpstr>
      <vt:lpstr>Co możesz robić dalej?</vt:lpstr>
      <vt:lpstr>Szkoła wyższa</vt:lpstr>
      <vt:lpstr>Czego będziesz się uczyć?</vt:lpstr>
      <vt:lpstr>Jakie wykształcenie zdobędziesz? </vt:lpstr>
      <vt:lpstr>Co możesz robić dalej?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Ścieżki kształcenia PO SZKOLE PODSTAWOWEJ</dc:title>
  <dc:creator>Izabela Krzysiak</dc:creator>
  <cp:lastModifiedBy>Jarosław Surowiec</cp:lastModifiedBy>
  <cp:revision>5</cp:revision>
  <dcterms:created xsi:type="dcterms:W3CDTF">2020-05-20T06:19:27Z</dcterms:created>
  <dcterms:modified xsi:type="dcterms:W3CDTF">2020-05-31T20:35:25Z</dcterms:modified>
</cp:coreProperties>
</file>