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80" r:id="rId17"/>
    <p:sldId id="271" r:id="rId18"/>
    <p:sldId id="272" r:id="rId19"/>
    <p:sldId id="273" r:id="rId20"/>
    <p:sldId id="274" r:id="rId21"/>
    <p:sldId id="275" r:id="rId22"/>
    <p:sldId id="276" r:id="rId23"/>
    <p:sldId id="277" r:id="rId24"/>
    <p:sldId id="278" r:id="rId25"/>
    <p:sldId id="27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l-PL"/>
              <a:t>Kliknij, aby edytować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A2CC138-E0D7-4BF4-AADF-03BA00E9CD40}" type="datetimeFigureOut">
              <a:rPr lang="pl-PL" smtClean="0"/>
              <a:t>31.05.2020</a:t>
            </a:fld>
            <a:endParaRPr lang="pl-PL"/>
          </a:p>
        </p:txBody>
      </p:sp>
      <p:sp>
        <p:nvSpPr>
          <p:cNvPr id="5" name="Footer Placeholder 4"/>
          <p:cNvSpPr>
            <a:spLocks noGrp="1"/>
          </p:cNvSpPr>
          <p:nvPr>
            <p:ph type="ftr" sz="quarter" idx="11"/>
          </p:nvPr>
        </p:nvSpPr>
        <p:spPr>
          <a:xfrm>
            <a:off x="2692397" y="5037663"/>
            <a:ext cx="5214635" cy="279400"/>
          </a:xfrm>
        </p:spPr>
        <p:txBody>
          <a:bodyPr/>
          <a:lstStyle/>
          <a:p>
            <a:endParaRPr lang="pl-PL"/>
          </a:p>
        </p:txBody>
      </p:sp>
      <p:sp>
        <p:nvSpPr>
          <p:cNvPr id="6" name="Slide Number Placeholder 5"/>
          <p:cNvSpPr>
            <a:spLocks noGrp="1"/>
          </p:cNvSpPr>
          <p:nvPr>
            <p:ph type="sldNum" sz="quarter" idx="12"/>
          </p:nvPr>
        </p:nvSpPr>
        <p:spPr>
          <a:xfrm>
            <a:off x="8956900" y="5037663"/>
            <a:ext cx="551167" cy="279400"/>
          </a:xfrm>
        </p:spPr>
        <p:txBody>
          <a:bodyPr/>
          <a:lstStyle/>
          <a:p>
            <a:fld id="{13F3DB3B-5B4C-4ABF-9716-505BB44EA0A9}" type="slidenum">
              <a:rPr lang="pl-PL" smtClean="0"/>
              <a:t>‹#›</a:t>
            </a:fld>
            <a:endParaRPr lang="pl-PL"/>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4357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A2CC138-E0D7-4BF4-AADF-03BA00E9CD40}" type="datetimeFigureOut">
              <a:rPr lang="pl-PL" smtClean="0"/>
              <a:t>31.05.2020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3F3DB3B-5B4C-4ABF-9716-505BB44EA0A9}" type="slidenum">
              <a:rPr lang="pl-PL" smtClean="0"/>
              <a:t>‹#›</a:t>
            </a:fld>
            <a:endParaRPr lang="pl-PL"/>
          </a:p>
        </p:txBody>
      </p:sp>
    </p:spTree>
    <p:extLst>
      <p:ext uri="{BB962C8B-B14F-4D97-AF65-F5344CB8AC3E}">
        <p14:creationId xmlns:p14="http://schemas.microsoft.com/office/powerpoint/2010/main" val="3789806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A2CC138-E0D7-4BF4-AADF-03BA00E9CD40}" type="datetimeFigureOut">
              <a:rPr lang="pl-PL" smtClean="0"/>
              <a:t>31.05.2020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3F3DB3B-5B4C-4ABF-9716-505BB44EA0A9}" type="slidenum">
              <a:rPr lang="pl-PL" smtClean="0"/>
              <a:t>‹#›</a:t>
            </a:fld>
            <a:endParaRPr lang="pl-PL"/>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5842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A2CC138-E0D7-4BF4-AADF-03BA00E9CD40}" type="datetimeFigureOut">
              <a:rPr lang="pl-PL" smtClean="0"/>
              <a:t>31.05.2020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3F3DB3B-5B4C-4ABF-9716-505BB44EA0A9}" type="slidenum">
              <a:rPr lang="pl-PL" smtClean="0"/>
              <a:t>‹#›</a:t>
            </a:fld>
            <a:endParaRPr lang="pl-PL"/>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6743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A2CC138-E0D7-4BF4-AADF-03BA00E9CD40}" type="datetimeFigureOut">
              <a:rPr lang="pl-PL" smtClean="0"/>
              <a:t>31.05.2020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3F3DB3B-5B4C-4ABF-9716-505BB44EA0A9}" type="slidenum">
              <a:rPr lang="pl-PL" smtClean="0"/>
              <a:t>‹#›</a:t>
            </a:fld>
            <a:endParaRPr lang="pl-PL"/>
          </a:p>
        </p:txBody>
      </p:sp>
    </p:spTree>
    <p:extLst>
      <p:ext uri="{BB962C8B-B14F-4D97-AF65-F5344CB8AC3E}">
        <p14:creationId xmlns:p14="http://schemas.microsoft.com/office/powerpoint/2010/main" val="2233931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A2CC138-E0D7-4BF4-AADF-03BA00E9CD40}" type="datetimeFigureOut">
              <a:rPr lang="pl-PL" smtClean="0"/>
              <a:t>31.05.2020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3F3DB3B-5B4C-4ABF-9716-505BB44EA0A9}" type="slidenum">
              <a:rPr lang="pl-PL" smtClean="0"/>
              <a:t>‹#›</a:t>
            </a:fld>
            <a:endParaRPr lang="pl-PL"/>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8878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A2CC138-E0D7-4BF4-AADF-03BA00E9CD40}" type="datetimeFigureOut">
              <a:rPr lang="pl-PL" smtClean="0"/>
              <a:t>31.05.2020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3F3DB3B-5B4C-4ABF-9716-505BB44EA0A9}" type="slidenum">
              <a:rPr lang="pl-PL" smtClean="0"/>
              <a:t>‹#›</a:t>
            </a:fld>
            <a:endParaRPr lang="pl-PL"/>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1917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A2CC138-E0D7-4BF4-AADF-03BA00E9CD40}" type="datetimeFigureOut">
              <a:rPr lang="pl-PL" smtClean="0"/>
              <a:t>31.05.2020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3F3DB3B-5B4C-4ABF-9716-505BB44EA0A9}" type="slidenum">
              <a:rPr lang="pl-PL" smtClean="0"/>
              <a:t>‹#›</a:t>
            </a:fld>
            <a:endParaRPr lang="pl-P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4089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A2CC138-E0D7-4BF4-AADF-03BA00E9CD40}" type="datetimeFigureOut">
              <a:rPr lang="pl-PL" smtClean="0"/>
              <a:t>31.05.2020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3F3DB3B-5B4C-4ABF-9716-505BB44EA0A9}" type="slidenum">
              <a:rPr lang="pl-PL" smtClean="0"/>
              <a:t>‹#›</a:t>
            </a:fld>
            <a:endParaRPr lang="pl-PL"/>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4322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A2CC138-E0D7-4BF4-AADF-03BA00E9CD40}" type="datetimeFigureOut">
              <a:rPr lang="pl-PL" smtClean="0"/>
              <a:t>31.05.2020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3F3DB3B-5B4C-4ABF-9716-505BB44EA0A9}" type="slidenum">
              <a:rPr lang="pl-PL" smtClean="0"/>
              <a:t>‹#›</a:t>
            </a:fld>
            <a:endParaRPr lang="pl-PL"/>
          </a:p>
        </p:txBody>
      </p:sp>
    </p:spTree>
    <p:extLst>
      <p:ext uri="{BB962C8B-B14F-4D97-AF65-F5344CB8AC3E}">
        <p14:creationId xmlns:p14="http://schemas.microsoft.com/office/powerpoint/2010/main" val="1798117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l-PL"/>
              <a:t>Kliknij, aby edytować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A2CC138-E0D7-4BF4-AADF-03BA00E9CD40}" type="datetimeFigureOut">
              <a:rPr lang="pl-PL" smtClean="0"/>
              <a:t>31.05.2020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3F3DB3B-5B4C-4ABF-9716-505BB44EA0A9}" type="slidenum">
              <a:rPr lang="pl-PL" smtClean="0"/>
              <a:t>‹#›</a:t>
            </a:fld>
            <a:endParaRPr lang="pl-PL"/>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9264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BA2CC138-E0D7-4BF4-AADF-03BA00E9CD40}" type="datetimeFigureOut">
              <a:rPr lang="pl-PL" smtClean="0"/>
              <a:t>31.05.2020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3F3DB3B-5B4C-4ABF-9716-505BB44EA0A9}" type="slidenum">
              <a:rPr lang="pl-PL" smtClean="0"/>
              <a:t>‹#›</a:t>
            </a:fld>
            <a:endParaRPr lang="pl-PL"/>
          </a:p>
        </p:txBody>
      </p:sp>
    </p:spTree>
    <p:extLst>
      <p:ext uri="{BB962C8B-B14F-4D97-AF65-F5344CB8AC3E}">
        <p14:creationId xmlns:p14="http://schemas.microsoft.com/office/powerpoint/2010/main" val="2093188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A2CC138-E0D7-4BF4-AADF-03BA00E9CD40}" type="datetimeFigureOut">
              <a:rPr lang="pl-PL" smtClean="0"/>
              <a:t>31.05.2020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13F3DB3B-5B4C-4ABF-9716-505BB44EA0A9}" type="slidenum">
              <a:rPr lang="pl-PL" smtClean="0"/>
              <a:t>‹#›</a:t>
            </a:fld>
            <a:endParaRPr lang="pl-PL"/>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0574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A2CC138-E0D7-4BF4-AADF-03BA00E9CD40}" type="datetimeFigureOut">
              <a:rPr lang="pl-PL" smtClean="0"/>
              <a:t>31.05.2020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13F3DB3B-5B4C-4ABF-9716-505BB44EA0A9}" type="slidenum">
              <a:rPr lang="pl-PL" smtClean="0"/>
              <a:t>‹#›</a:t>
            </a:fld>
            <a:endParaRPr lang="pl-P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7479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2CC138-E0D7-4BF4-AADF-03BA00E9CD40}" type="datetimeFigureOut">
              <a:rPr lang="pl-PL" smtClean="0"/>
              <a:t>31.05.2020</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13F3DB3B-5B4C-4ABF-9716-505BB44EA0A9}" type="slidenum">
              <a:rPr lang="pl-PL" smtClean="0"/>
              <a:t>‹#›</a:t>
            </a:fld>
            <a:endParaRPr lang="pl-PL"/>
          </a:p>
        </p:txBody>
      </p:sp>
    </p:spTree>
    <p:extLst>
      <p:ext uri="{BB962C8B-B14F-4D97-AF65-F5344CB8AC3E}">
        <p14:creationId xmlns:p14="http://schemas.microsoft.com/office/powerpoint/2010/main" val="4012737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l-PL"/>
              <a:t>Kliknij, aby edytować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A2CC138-E0D7-4BF4-AADF-03BA00E9CD40}" type="datetimeFigureOut">
              <a:rPr lang="pl-PL" smtClean="0"/>
              <a:t>31.05.2020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3F3DB3B-5B4C-4ABF-9716-505BB44EA0A9}" type="slidenum">
              <a:rPr lang="pl-PL" smtClean="0"/>
              <a:t>‹#›</a:t>
            </a:fld>
            <a:endParaRPr lang="pl-PL"/>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7649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l-PL"/>
              <a:t>Kliknij, aby edytować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A2CC138-E0D7-4BF4-AADF-03BA00E9CD40}" type="datetimeFigureOut">
              <a:rPr lang="pl-PL" smtClean="0"/>
              <a:t>31.05.2020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3F3DB3B-5B4C-4ABF-9716-505BB44EA0A9}" type="slidenum">
              <a:rPr lang="pl-PL" smtClean="0"/>
              <a:t>‹#›</a:t>
            </a:fld>
            <a:endParaRPr lang="pl-PL"/>
          </a:p>
        </p:txBody>
      </p:sp>
    </p:spTree>
    <p:extLst>
      <p:ext uri="{BB962C8B-B14F-4D97-AF65-F5344CB8AC3E}">
        <p14:creationId xmlns:p14="http://schemas.microsoft.com/office/powerpoint/2010/main" val="2713106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A2CC138-E0D7-4BF4-AADF-03BA00E9CD40}" type="datetimeFigureOut">
              <a:rPr lang="pl-PL" smtClean="0"/>
              <a:t>31.05.2020</a:t>
            </a:fld>
            <a:endParaRPr lang="pl-PL"/>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l-PL"/>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3F3DB3B-5B4C-4ABF-9716-505BB44EA0A9}" type="slidenum">
              <a:rPr lang="pl-PL" smtClean="0"/>
              <a:t>‹#›</a:t>
            </a:fld>
            <a:endParaRPr lang="pl-PL"/>
          </a:p>
        </p:txBody>
      </p:sp>
    </p:spTree>
    <p:extLst>
      <p:ext uri="{BB962C8B-B14F-4D97-AF65-F5344CB8AC3E}">
        <p14:creationId xmlns:p14="http://schemas.microsoft.com/office/powerpoint/2010/main" val="15814670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88000"/>
                <a:lumMod val="9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25670FA-84E9-4D3D-BFE1-5DD6C1EED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57804E-7000-4D6F-BCB9-EB292DC3D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DB615E3-6869-4FBE-9989-6D9A8FB8B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bg1"/>
            </a:solidFill>
            <a:miter lim="800000"/>
          </a:ln>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FE14D3C4-C240-43BC-99C8-DB470FE466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5" name="Rounded Rectangle 17">
              <a:extLst>
                <a:ext uri="{FF2B5EF4-FFF2-40B4-BE49-F238E27FC236}">
                  <a16:creationId xmlns:a16="http://schemas.microsoft.com/office/drawing/2014/main" id="{798C04BF-875F-4229-959B-395CE72D15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7C53CB1-46D3-40C9-A194-A5D98949B55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7" name="Rounded Rectangle 20">
              <a:extLst>
                <a:ext uri="{FF2B5EF4-FFF2-40B4-BE49-F238E27FC236}">
                  <a16:creationId xmlns:a16="http://schemas.microsoft.com/office/drawing/2014/main" id="{942CD0D8-87A8-430D-8763-99EC0256E9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37ED77AF-7AD7-43AD-92CF-8FE44EE5603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ytuł 1">
            <a:extLst>
              <a:ext uri="{FF2B5EF4-FFF2-40B4-BE49-F238E27FC236}">
                <a16:creationId xmlns:a16="http://schemas.microsoft.com/office/drawing/2014/main" id="{FA04561F-5977-4972-A45C-45C61CA3EFF3}"/>
              </a:ext>
            </a:extLst>
          </p:cNvPr>
          <p:cNvSpPr>
            <a:spLocks noGrp="1"/>
          </p:cNvSpPr>
          <p:nvPr>
            <p:ph type="ctrTitle"/>
          </p:nvPr>
        </p:nvSpPr>
        <p:spPr>
          <a:xfrm>
            <a:off x="2692398" y="1871131"/>
            <a:ext cx="6815669" cy="1515533"/>
          </a:xfrm>
        </p:spPr>
        <p:txBody>
          <a:bodyPr>
            <a:normAutofit/>
          </a:bodyPr>
          <a:lstStyle/>
          <a:p>
            <a:r>
              <a:rPr lang="pl-PL">
                <a:solidFill>
                  <a:schemeClr val="bg1"/>
                </a:solidFill>
              </a:rPr>
              <a:t>DROGI RODZICU</a:t>
            </a:r>
          </a:p>
        </p:txBody>
      </p:sp>
      <p:sp>
        <p:nvSpPr>
          <p:cNvPr id="3" name="Podtytuł 2">
            <a:extLst>
              <a:ext uri="{FF2B5EF4-FFF2-40B4-BE49-F238E27FC236}">
                <a16:creationId xmlns:a16="http://schemas.microsoft.com/office/drawing/2014/main" id="{FAE5D2FF-0DBD-4100-AA06-407E4767070E}"/>
              </a:ext>
            </a:extLst>
          </p:cNvPr>
          <p:cNvSpPr>
            <a:spLocks noGrp="1"/>
          </p:cNvSpPr>
          <p:nvPr>
            <p:ph type="subTitle" idx="1"/>
          </p:nvPr>
        </p:nvSpPr>
        <p:spPr>
          <a:xfrm>
            <a:off x="2692398" y="3657597"/>
            <a:ext cx="6815669" cy="1320802"/>
          </a:xfrm>
        </p:spPr>
        <p:txBody>
          <a:bodyPr>
            <a:normAutofit/>
          </a:bodyPr>
          <a:lstStyle/>
          <a:p>
            <a:r>
              <a:rPr lang="pl-PL">
                <a:solidFill>
                  <a:schemeClr val="bg1"/>
                </a:solidFill>
              </a:rPr>
              <a:t>Doradztwo zawodowe</a:t>
            </a:r>
          </a:p>
        </p:txBody>
      </p:sp>
      <p:cxnSp>
        <p:nvCxnSpPr>
          <p:cNvPr id="20" name="Straight Connector 19">
            <a:extLst>
              <a:ext uri="{FF2B5EF4-FFF2-40B4-BE49-F238E27FC236}">
                <a16:creationId xmlns:a16="http://schemas.microsoft.com/office/drawing/2014/main" id="{30FF33BF-06A3-4D84-B5A1-313891C867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4964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0A3C1FA-1B0A-4F1E-9E83-43CFA45A05CD}"/>
              </a:ext>
            </a:extLst>
          </p:cNvPr>
          <p:cNvSpPr>
            <a:spLocks noGrp="1"/>
          </p:cNvSpPr>
          <p:nvPr>
            <p:ph type="title"/>
          </p:nvPr>
        </p:nvSpPr>
        <p:spPr/>
        <p:txBody>
          <a:bodyPr>
            <a:normAutofit fontScale="90000"/>
          </a:bodyPr>
          <a:lstStyle/>
          <a:p>
            <a:r>
              <a:rPr lang="pl-PL"/>
              <a:t>Absolwent…</a:t>
            </a:r>
            <a:br>
              <a:rPr lang="pl-PL"/>
            </a:br>
            <a:endParaRPr lang="pl-PL" dirty="0"/>
          </a:p>
        </p:txBody>
      </p:sp>
      <p:sp>
        <p:nvSpPr>
          <p:cNvPr id="3" name="Symbol zastępczy zawartości 2">
            <a:extLst>
              <a:ext uri="{FF2B5EF4-FFF2-40B4-BE49-F238E27FC236}">
                <a16:creationId xmlns:a16="http://schemas.microsoft.com/office/drawing/2014/main" id="{2B33F85A-717B-4C2B-8C90-572B697F7A33}"/>
              </a:ext>
            </a:extLst>
          </p:cNvPr>
          <p:cNvSpPr>
            <a:spLocks noGrp="1"/>
          </p:cNvSpPr>
          <p:nvPr>
            <p:ph idx="1"/>
          </p:nvPr>
        </p:nvSpPr>
        <p:spPr/>
        <p:txBody>
          <a:bodyPr>
            <a:normAutofit fontScale="55000" lnSpcReduction="20000"/>
          </a:bodyPr>
          <a:lstStyle/>
          <a:p>
            <a:r>
              <a:rPr lang="pl-PL"/>
              <a:t> -zna kryteria przyjęć do szkół,</a:t>
            </a:r>
          </a:p>
          <a:p>
            <a:r>
              <a:rPr lang="pl-PL"/>
              <a:t> - zna strukturę szkolnictwa ponadpodstawowego, </a:t>
            </a:r>
          </a:p>
          <a:p>
            <a:r>
              <a:rPr lang="pl-PL"/>
              <a:t>- samodzielnie szuka informacji i korzysta z różnych dostępnych źródeł informacji,</a:t>
            </a:r>
          </a:p>
          <a:p>
            <a:r>
              <a:rPr lang="pl-PL"/>
              <a:t> - zna siebie, swoje upodobania, mocne i słabe strony oraz własne predyspozycje do wykonywania zawodu, </a:t>
            </a:r>
          </a:p>
          <a:p>
            <a:r>
              <a:rPr lang="pl-PL"/>
              <a:t>- zna czynniki niezbędne do podjęcia prawidłowej decyzji o wyborze zawodu, </a:t>
            </a:r>
          </a:p>
          <a:p>
            <a:r>
              <a:rPr lang="pl-PL"/>
              <a:t>- zna zawody i ich podstawowe podziały,</a:t>
            </a:r>
          </a:p>
          <a:p>
            <a:r>
              <a:rPr lang="pl-PL"/>
              <a:t>- wie, gdzie szukać pomocy w wyborze zawodu, szkoły i planowaniu kariery zawodowej,</a:t>
            </a:r>
          </a:p>
          <a:p>
            <a:r>
              <a:rPr lang="pl-PL"/>
              <a:t> - posiada informacje o funkcjonowaniu rynku pracy, </a:t>
            </a:r>
          </a:p>
          <a:p>
            <a:r>
              <a:rPr lang="pl-PL"/>
              <a:t>- dostrzega zmiany na rynku pracy,</a:t>
            </a:r>
          </a:p>
          <a:p>
            <a:r>
              <a:rPr lang="pl-PL"/>
              <a:t> - rozumie czym jest działalność wolontariacka, </a:t>
            </a:r>
          </a:p>
          <a:p>
            <a:r>
              <a:rPr lang="pl-PL"/>
              <a:t>- potrafi zaplanować swoją drogę do zawodu.</a:t>
            </a:r>
          </a:p>
          <a:p>
            <a:endParaRPr lang="pl-PL" dirty="0"/>
          </a:p>
        </p:txBody>
      </p:sp>
    </p:spTree>
    <p:extLst>
      <p:ext uri="{BB962C8B-B14F-4D97-AF65-F5344CB8AC3E}">
        <p14:creationId xmlns:p14="http://schemas.microsoft.com/office/powerpoint/2010/main" val="1819104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6E6E7C-733E-4D67-9BAA-5FACB6EB3C9E}"/>
              </a:ext>
            </a:extLst>
          </p:cNvPr>
          <p:cNvSpPr>
            <a:spLocks noGrp="1"/>
          </p:cNvSpPr>
          <p:nvPr>
            <p:ph type="title"/>
          </p:nvPr>
        </p:nvSpPr>
        <p:spPr/>
        <p:txBody>
          <a:bodyPr/>
          <a:lstStyle/>
          <a:p>
            <a:r>
              <a:rPr lang="pl-PL" dirty="0"/>
              <a:t>Ważne</a:t>
            </a:r>
          </a:p>
        </p:txBody>
      </p:sp>
      <p:sp>
        <p:nvSpPr>
          <p:cNvPr id="3" name="Symbol zastępczy zawartości 2">
            <a:extLst>
              <a:ext uri="{FF2B5EF4-FFF2-40B4-BE49-F238E27FC236}">
                <a16:creationId xmlns:a16="http://schemas.microsoft.com/office/drawing/2014/main" id="{EBD0021F-3A1E-4366-A9AA-AFB88163E792}"/>
              </a:ext>
            </a:extLst>
          </p:cNvPr>
          <p:cNvSpPr>
            <a:spLocks noGrp="1"/>
          </p:cNvSpPr>
          <p:nvPr>
            <p:ph idx="1"/>
          </p:nvPr>
        </p:nvSpPr>
        <p:spPr/>
        <p:txBody>
          <a:bodyPr>
            <a:normAutofit fontScale="77500" lnSpcReduction="20000"/>
          </a:bodyPr>
          <a:lstStyle/>
          <a:p>
            <a:r>
              <a:rPr lang="pl-PL" dirty="0"/>
              <a:t>Niezwykle istotne staje się uświadamianie dzieciom i młodzieży ważności decyzji o wyborze zawodu. Niezwykle istotna staje się tutaj rola rodziców i doradców zawodowych. </a:t>
            </a:r>
          </a:p>
          <a:p>
            <a:pPr marL="0" indent="0">
              <a:buNone/>
            </a:pPr>
            <a:r>
              <a:rPr lang="pl-PL" dirty="0"/>
              <a:t>Podejmowanie decyzji edukacyjno-zawodowych nie jest łatwe. Młodzież pragnie opierać się na rodzicach, liczyć na ich wsparcie, ale praca doradcy zawodowego jest niezbędna, by planowany efekt był najbliższy temu, co jest najlepsze dla Państwa dziecka. </a:t>
            </a:r>
          </a:p>
          <a:p>
            <a:pPr marL="0" indent="0" algn="ctr">
              <a:buNone/>
            </a:pPr>
            <a:r>
              <a:rPr lang="pl-PL" dirty="0"/>
              <a:t>Decyzje powinny zapadać więc w </a:t>
            </a:r>
            <a:r>
              <a:rPr lang="pl-PL" b="1" dirty="0"/>
              <a:t>triadzie</a:t>
            </a:r>
            <a:r>
              <a:rPr lang="pl-PL" dirty="0"/>
              <a:t>: </a:t>
            </a:r>
          </a:p>
          <a:p>
            <a:pPr marL="0" indent="0" algn="ctr">
              <a:buNone/>
            </a:pPr>
            <a:r>
              <a:rPr lang="pl-PL" b="1" dirty="0"/>
              <a:t>Rodzice – Dziecko – Doradca zawodowy </a:t>
            </a:r>
          </a:p>
          <a:p>
            <a:pPr marL="0" indent="0">
              <a:buNone/>
            </a:pPr>
            <a:r>
              <a:rPr lang="pl-PL" dirty="0"/>
              <a:t>Warto podkreślić, że choć kluczowa, ta triada nie jest zamknięta, gdyż w procesie podejmowania decyzji młodego człowieka mogą wspierać także wychowawca, inni nauczyciele, psycholog, pedagog, eksperci zewnętrzni, rówieśnicy, pracodawcy, osoby zatrudnione w firmach itp. </a:t>
            </a:r>
          </a:p>
        </p:txBody>
      </p:sp>
    </p:spTree>
    <p:extLst>
      <p:ext uri="{BB962C8B-B14F-4D97-AF65-F5344CB8AC3E}">
        <p14:creationId xmlns:p14="http://schemas.microsoft.com/office/powerpoint/2010/main" val="3841383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22EF22F-1BC4-44F6-A401-8ED944D46C64}"/>
              </a:ext>
            </a:extLst>
          </p:cNvPr>
          <p:cNvSpPr>
            <a:spLocks noGrp="1"/>
          </p:cNvSpPr>
          <p:nvPr>
            <p:ph type="title"/>
          </p:nvPr>
        </p:nvSpPr>
        <p:spPr/>
        <p:txBody>
          <a:bodyPr/>
          <a:lstStyle/>
          <a:p>
            <a:r>
              <a:rPr lang="pl-PL" dirty="0"/>
              <a:t>Rola doradcy zawodowego w szkole</a:t>
            </a:r>
          </a:p>
        </p:txBody>
      </p:sp>
      <p:sp>
        <p:nvSpPr>
          <p:cNvPr id="3" name="Symbol zastępczy zawartości 2">
            <a:extLst>
              <a:ext uri="{FF2B5EF4-FFF2-40B4-BE49-F238E27FC236}">
                <a16:creationId xmlns:a16="http://schemas.microsoft.com/office/drawing/2014/main" id="{23BA4DC1-C827-44D1-A2FD-17890C445A4A}"/>
              </a:ext>
            </a:extLst>
          </p:cNvPr>
          <p:cNvSpPr>
            <a:spLocks noGrp="1"/>
          </p:cNvSpPr>
          <p:nvPr>
            <p:ph idx="1"/>
          </p:nvPr>
        </p:nvSpPr>
        <p:spPr/>
        <p:txBody>
          <a:bodyPr>
            <a:normAutofit/>
          </a:bodyPr>
          <a:lstStyle/>
          <a:p>
            <a:r>
              <a:rPr lang="pl-PL" dirty="0"/>
              <a:t>pełni w szkole rolę animatora działań szkoły w zakresie informacji zawodowej i poradnictwa zawodowego,</a:t>
            </a:r>
          </a:p>
          <a:p>
            <a:r>
              <a:rPr lang="pl-PL" dirty="0"/>
              <a:t> prowadzi zajęcia z doradztwa zawodowego (zajęcia grupowe),</a:t>
            </a:r>
          </a:p>
          <a:p>
            <a:r>
              <a:rPr lang="pl-PL" dirty="0"/>
              <a:t> prowadzi poradnictwo indywidualne,</a:t>
            </a:r>
          </a:p>
          <a:p>
            <a:r>
              <a:rPr lang="pl-PL" dirty="0"/>
              <a:t>decyduje o tym, w jakich sytuacjach należy skierować ucznia na konsultacje </a:t>
            </a:r>
          </a:p>
          <a:p>
            <a:pPr marL="0" indent="0">
              <a:buNone/>
            </a:pPr>
            <a:r>
              <a:rPr lang="pl-PL" dirty="0"/>
              <a:t>lekarskie lub psychologiczne.</a:t>
            </a:r>
          </a:p>
          <a:p>
            <a:endParaRPr lang="pl-PL" dirty="0"/>
          </a:p>
        </p:txBody>
      </p:sp>
    </p:spTree>
    <p:extLst>
      <p:ext uri="{BB962C8B-B14F-4D97-AF65-F5344CB8AC3E}">
        <p14:creationId xmlns:p14="http://schemas.microsoft.com/office/powerpoint/2010/main" val="2482529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2292A78-ACC7-4A42-A036-30970507FF4C}"/>
              </a:ext>
            </a:extLst>
          </p:cNvPr>
          <p:cNvSpPr>
            <a:spLocks noGrp="1"/>
          </p:cNvSpPr>
          <p:nvPr>
            <p:ph type="title"/>
          </p:nvPr>
        </p:nvSpPr>
        <p:spPr/>
        <p:txBody>
          <a:bodyPr>
            <a:normAutofit fontScale="90000"/>
          </a:bodyPr>
          <a:lstStyle/>
          <a:p>
            <a:r>
              <a:rPr lang="pl-PL" dirty="0"/>
              <a:t>Poradnictwo indywidualne</a:t>
            </a:r>
            <a:br>
              <a:rPr lang="pl-PL" dirty="0"/>
            </a:br>
            <a:endParaRPr lang="pl-PL" dirty="0"/>
          </a:p>
        </p:txBody>
      </p:sp>
      <p:sp>
        <p:nvSpPr>
          <p:cNvPr id="3" name="Symbol zastępczy zawartości 2">
            <a:extLst>
              <a:ext uri="{FF2B5EF4-FFF2-40B4-BE49-F238E27FC236}">
                <a16:creationId xmlns:a16="http://schemas.microsoft.com/office/drawing/2014/main" id="{6D7F71F7-2F44-4CC9-954B-71E4464251E8}"/>
              </a:ext>
            </a:extLst>
          </p:cNvPr>
          <p:cNvSpPr>
            <a:spLocks noGrp="1"/>
          </p:cNvSpPr>
          <p:nvPr>
            <p:ph idx="1"/>
          </p:nvPr>
        </p:nvSpPr>
        <p:spPr/>
        <p:txBody>
          <a:bodyPr/>
          <a:lstStyle/>
          <a:p>
            <a:r>
              <a:rPr lang="pl-PL" dirty="0"/>
              <a:t>Doradca zawodowy podczas spotkania motywuje ucznia do swobodnego wypowiadania się oraz  aktywnego współdziałania w rozwiązaniu jego problemów (m.in. rozmowy doradcze, testy, diagnozy, praca  z przewodnikami po zawodach).</a:t>
            </a:r>
          </a:p>
          <a:p>
            <a:endParaRPr lang="pl-PL" dirty="0"/>
          </a:p>
        </p:txBody>
      </p:sp>
    </p:spTree>
    <p:extLst>
      <p:ext uri="{BB962C8B-B14F-4D97-AF65-F5344CB8AC3E}">
        <p14:creationId xmlns:p14="http://schemas.microsoft.com/office/powerpoint/2010/main" val="3091736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5520EC6-AC2E-4443-B39E-22272EDF64FD}"/>
              </a:ext>
            </a:extLst>
          </p:cNvPr>
          <p:cNvSpPr>
            <a:spLocks noGrp="1"/>
          </p:cNvSpPr>
          <p:nvPr>
            <p:ph type="title"/>
          </p:nvPr>
        </p:nvSpPr>
        <p:spPr/>
        <p:txBody>
          <a:bodyPr>
            <a:normAutofit fontScale="90000"/>
          </a:bodyPr>
          <a:lstStyle/>
          <a:p>
            <a:r>
              <a:rPr lang="pl-PL" dirty="0"/>
              <a:t>Zajęcia grupowe</a:t>
            </a:r>
            <a:br>
              <a:rPr lang="pl-PL" dirty="0"/>
            </a:br>
            <a:endParaRPr lang="pl-PL" dirty="0"/>
          </a:p>
        </p:txBody>
      </p:sp>
      <p:sp>
        <p:nvSpPr>
          <p:cNvPr id="3" name="Symbol zastępczy zawartości 2">
            <a:extLst>
              <a:ext uri="{FF2B5EF4-FFF2-40B4-BE49-F238E27FC236}">
                <a16:creationId xmlns:a16="http://schemas.microsoft.com/office/drawing/2014/main" id="{33097412-FA7B-4DBC-B526-0295A022CF86}"/>
              </a:ext>
            </a:extLst>
          </p:cNvPr>
          <p:cNvSpPr>
            <a:spLocks noGrp="1"/>
          </p:cNvSpPr>
          <p:nvPr>
            <p:ph idx="1"/>
          </p:nvPr>
        </p:nvSpPr>
        <p:spPr/>
        <p:txBody>
          <a:bodyPr>
            <a:normAutofit/>
          </a:bodyPr>
          <a:lstStyle/>
          <a:p>
            <a:r>
              <a:rPr lang="pl-PL" dirty="0"/>
              <a:t>Pracując w grupie, w atmosferze akceptacji i otwartości, uczniowie mają możliwość dokonania oceny siebie, rozwijania umiejętności podejmowania decyzji dotyczących planowania kariery zawodowej(m.in. zajęcia warsztatowe np. z zakresu poznania samego siebie, podejmowania decyzji zawodowych, planowania i rozwoju zawodowego oraz z kształtowania umiejętności pozazawodowych, autoprezentacji, sposobów poszukiwania pracy, pisania dokumentów aplikacyjnych, tworzenia własnego portfolio) a także rozwijania kompetencji społecznych</a:t>
            </a:r>
          </a:p>
        </p:txBody>
      </p:sp>
    </p:spTree>
    <p:extLst>
      <p:ext uri="{BB962C8B-B14F-4D97-AF65-F5344CB8AC3E}">
        <p14:creationId xmlns:p14="http://schemas.microsoft.com/office/powerpoint/2010/main" val="196112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92988F6-8B89-40FC-BB87-F73C9A4B8694}"/>
              </a:ext>
            </a:extLst>
          </p:cNvPr>
          <p:cNvSpPr>
            <a:spLocks noGrp="1"/>
          </p:cNvSpPr>
          <p:nvPr>
            <p:ph type="title"/>
          </p:nvPr>
        </p:nvSpPr>
        <p:spPr/>
        <p:txBody>
          <a:bodyPr>
            <a:normAutofit fontScale="90000"/>
          </a:bodyPr>
          <a:lstStyle/>
          <a:p>
            <a:r>
              <a:rPr lang="pl-PL" dirty="0"/>
              <a:t>Kompetencje społeczne  </a:t>
            </a:r>
            <a:br>
              <a:rPr lang="pl-PL" dirty="0"/>
            </a:br>
            <a:endParaRPr lang="pl-PL" dirty="0"/>
          </a:p>
        </p:txBody>
      </p:sp>
      <p:sp>
        <p:nvSpPr>
          <p:cNvPr id="3" name="Symbol zastępczy zawartości 2">
            <a:extLst>
              <a:ext uri="{FF2B5EF4-FFF2-40B4-BE49-F238E27FC236}">
                <a16:creationId xmlns:a16="http://schemas.microsoft.com/office/drawing/2014/main" id="{D9EC0911-B804-4C1A-9E47-784696AA16C9}"/>
              </a:ext>
            </a:extLst>
          </p:cNvPr>
          <p:cNvSpPr>
            <a:spLocks noGrp="1"/>
          </p:cNvSpPr>
          <p:nvPr>
            <p:ph idx="1"/>
          </p:nvPr>
        </p:nvSpPr>
        <p:spPr/>
        <p:txBody>
          <a:bodyPr>
            <a:normAutofit/>
          </a:bodyPr>
          <a:lstStyle/>
          <a:p>
            <a:r>
              <a:rPr lang="pl-PL" dirty="0"/>
              <a:t>Kompetencje społeczne  są nieocenione zarówno w życiu prywatnym, jak i zawodowym.</a:t>
            </a:r>
          </a:p>
          <a:p>
            <a:r>
              <a:rPr lang="pl-PL" dirty="0"/>
              <a:t>Wiążą się z charakterem i temperamentem, np. wrażliwością na potrzeby drugiego człowieka, otwartością.</a:t>
            </a:r>
          </a:p>
          <a:p>
            <a:r>
              <a:rPr lang="pl-PL" b="1" dirty="0"/>
              <a:t>Kompetencje społeczne można jednak szlifować.</a:t>
            </a:r>
          </a:p>
          <a:p>
            <a:endParaRPr lang="pl-PL" dirty="0"/>
          </a:p>
          <a:p>
            <a:pPr marL="0" indent="0">
              <a:buNone/>
            </a:pPr>
            <a:endParaRPr lang="pl-PL" dirty="0"/>
          </a:p>
          <a:p>
            <a:endParaRPr lang="pl-PL" dirty="0"/>
          </a:p>
        </p:txBody>
      </p:sp>
    </p:spTree>
    <p:extLst>
      <p:ext uri="{BB962C8B-B14F-4D97-AF65-F5344CB8AC3E}">
        <p14:creationId xmlns:p14="http://schemas.microsoft.com/office/powerpoint/2010/main" val="348030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530CB41-FD44-42DE-9694-7537FC20CFDB}"/>
              </a:ext>
            </a:extLst>
          </p:cNvPr>
          <p:cNvSpPr>
            <a:spLocks noGrp="1"/>
          </p:cNvSpPr>
          <p:nvPr>
            <p:ph type="title"/>
          </p:nvPr>
        </p:nvSpPr>
        <p:spPr/>
        <p:txBody>
          <a:bodyPr/>
          <a:lstStyle/>
          <a:p>
            <a:r>
              <a:rPr lang="pl-PL" dirty="0"/>
              <a:t>Kompetencje społeczne</a:t>
            </a:r>
          </a:p>
        </p:txBody>
      </p:sp>
      <p:sp>
        <p:nvSpPr>
          <p:cNvPr id="3" name="Symbol zastępczy zawartości 2">
            <a:extLst>
              <a:ext uri="{FF2B5EF4-FFF2-40B4-BE49-F238E27FC236}">
                <a16:creationId xmlns:a16="http://schemas.microsoft.com/office/drawing/2014/main" id="{7B124E82-3A67-4A61-B04A-F17B68F5FA50}"/>
              </a:ext>
            </a:extLst>
          </p:cNvPr>
          <p:cNvSpPr>
            <a:spLocks noGrp="1"/>
          </p:cNvSpPr>
          <p:nvPr>
            <p:ph idx="1"/>
          </p:nvPr>
        </p:nvSpPr>
        <p:spPr/>
        <p:txBody>
          <a:bodyPr>
            <a:normAutofit fontScale="55000" lnSpcReduction="20000"/>
          </a:bodyPr>
          <a:lstStyle/>
          <a:p>
            <a:pPr marL="0" indent="0">
              <a:buNone/>
            </a:pPr>
            <a:r>
              <a:rPr lang="pl-PL" b="1" dirty="0"/>
              <a:t>Składają się na nie</a:t>
            </a:r>
            <a:r>
              <a:rPr lang="pl-PL" dirty="0"/>
              <a:t>:</a:t>
            </a:r>
          </a:p>
          <a:p>
            <a:r>
              <a:rPr lang="pl-PL" dirty="0"/>
              <a:t> umiejętność motywacji, </a:t>
            </a:r>
          </a:p>
          <a:p>
            <a:r>
              <a:rPr lang="pl-PL" dirty="0"/>
              <a:t> znajomość zasad komunikacji niewerbalnej, </a:t>
            </a:r>
          </a:p>
          <a:p>
            <a:r>
              <a:rPr lang="pl-PL" dirty="0"/>
              <a:t>tworzenie pozytywnego nastroju, </a:t>
            </a:r>
          </a:p>
          <a:p>
            <a:r>
              <a:rPr lang="pl-PL" dirty="0"/>
              <a:t> świadoma autoprezentacja, </a:t>
            </a:r>
          </a:p>
          <a:p>
            <a:r>
              <a:rPr lang="pl-PL" dirty="0"/>
              <a:t>umiejętne prowadzenie rozmów (słuchanie, przetwarzanie informacji, przekonywanie, negocjowanie),</a:t>
            </a:r>
          </a:p>
          <a:p>
            <a:r>
              <a:rPr lang="pl-PL" dirty="0"/>
              <a:t> asertywność, </a:t>
            </a:r>
          </a:p>
          <a:p>
            <a:r>
              <a:rPr lang="pl-PL" dirty="0"/>
              <a:t> radzenie sobie z emocjami, </a:t>
            </a:r>
          </a:p>
          <a:p>
            <a:r>
              <a:rPr lang="pl-PL" dirty="0"/>
              <a:t> efektywne działanie w sytuacjach konfliktowych,</a:t>
            </a:r>
          </a:p>
          <a:p>
            <a:r>
              <a:rPr lang="pl-PL" dirty="0"/>
              <a:t> zarządzanie czasem, </a:t>
            </a:r>
          </a:p>
          <a:p>
            <a:r>
              <a:rPr lang="pl-PL" dirty="0"/>
              <a:t>radzenie sobie z porażką.</a:t>
            </a:r>
          </a:p>
          <a:p>
            <a:endParaRPr lang="pl-PL" dirty="0"/>
          </a:p>
        </p:txBody>
      </p:sp>
    </p:spTree>
    <p:extLst>
      <p:ext uri="{BB962C8B-B14F-4D97-AF65-F5344CB8AC3E}">
        <p14:creationId xmlns:p14="http://schemas.microsoft.com/office/powerpoint/2010/main" val="3324709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AA2333-6A95-4117-B3C1-B1AA2BFC2523}"/>
              </a:ext>
            </a:extLst>
          </p:cNvPr>
          <p:cNvSpPr>
            <a:spLocks noGrp="1"/>
          </p:cNvSpPr>
          <p:nvPr>
            <p:ph type="title"/>
          </p:nvPr>
        </p:nvSpPr>
        <p:spPr/>
        <p:txBody>
          <a:bodyPr>
            <a:normAutofit fontScale="90000"/>
          </a:bodyPr>
          <a:lstStyle/>
          <a:p>
            <a:r>
              <a:rPr lang="pl-PL" dirty="0"/>
              <a:t>Uczeń planując swoją przyszłość </a:t>
            </a:r>
            <a:r>
              <a:rPr lang="pl-PL" dirty="0" err="1"/>
              <a:t>edukacyjno</a:t>
            </a:r>
            <a:r>
              <a:rPr lang="pl-PL" dirty="0"/>
              <a:t> - zawodową powinien zdobyć informacje nt.:</a:t>
            </a:r>
            <a:br>
              <a:rPr lang="pl-PL" dirty="0"/>
            </a:br>
            <a:endParaRPr lang="pl-PL" dirty="0"/>
          </a:p>
        </p:txBody>
      </p:sp>
      <p:sp>
        <p:nvSpPr>
          <p:cNvPr id="3" name="Symbol zastępczy zawartości 2">
            <a:extLst>
              <a:ext uri="{FF2B5EF4-FFF2-40B4-BE49-F238E27FC236}">
                <a16:creationId xmlns:a16="http://schemas.microsoft.com/office/drawing/2014/main" id="{0C08DE9E-1F94-4EDE-908D-B2FEFC6C9A3A}"/>
              </a:ext>
            </a:extLst>
          </p:cNvPr>
          <p:cNvSpPr>
            <a:spLocks noGrp="1"/>
          </p:cNvSpPr>
          <p:nvPr>
            <p:ph idx="1"/>
          </p:nvPr>
        </p:nvSpPr>
        <p:spPr/>
        <p:txBody>
          <a:bodyPr>
            <a:normAutofit fontScale="92500" lnSpcReduction="10000"/>
          </a:bodyPr>
          <a:lstStyle/>
          <a:p>
            <a:r>
              <a:rPr lang="pl-PL" dirty="0"/>
              <a:t>ZAWODÓW - charakterystyka zawodów i specjalności, opisy zadań zawodowych wykonywanych w danym zawodzie, warunków i charakteru pracy, predyspozycje do danego zawodu, przeciwwskazania, możliwości rozwoju zawodowego i zatrudnienia </a:t>
            </a:r>
          </a:p>
          <a:p>
            <a:r>
              <a:rPr lang="pl-PL" dirty="0"/>
              <a:t>MOŻLIWOŚCI KSZTAŁCENIA - oferta edukacyjna szkół na różnych poziomach kształcenia, rodzaje i typy szkół, kryteria przyjęć, zasady rekrutacji, programy kształcenia, zasady egzaminowania i uzyskiwania świadectw</a:t>
            </a:r>
          </a:p>
          <a:p>
            <a:r>
              <a:rPr lang="pl-PL" dirty="0"/>
              <a:t> AKTYWNEGO POSZUKIWANIA PRACY - sposoby poszukiwania pracy, przygotowanie dokumentów aplikacyjnych: cv,  list motywacyjny, rozmowa z pracodawcą, analiza ofert pracy</a:t>
            </a:r>
          </a:p>
          <a:p>
            <a:endParaRPr lang="pl-PL" dirty="0"/>
          </a:p>
        </p:txBody>
      </p:sp>
    </p:spTree>
    <p:extLst>
      <p:ext uri="{BB962C8B-B14F-4D97-AF65-F5344CB8AC3E}">
        <p14:creationId xmlns:p14="http://schemas.microsoft.com/office/powerpoint/2010/main" val="2023138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A832F60-624A-4B66-AAD5-9BAB025F8835}"/>
              </a:ext>
            </a:extLst>
          </p:cNvPr>
          <p:cNvSpPr>
            <a:spLocks noGrp="1"/>
          </p:cNvSpPr>
          <p:nvPr>
            <p:ph type="title"/>
          </p:nvPr>
        </p:nvSpPr>
        <p:spPr/>
        <p:txBody>
          <a:bodyPr>
            <a:normAutofit fontScale="90000"/>
          </a:bodyPr>
          <a:lstStyle/>
          <a:p>
            <a:r>
              <a:rPr lang="pl-PL" sz="3600" dirty="0"/>
              <a:t>Decyzje dotyczące wyboru szkoły, profilu kształcenia i zawodu mogą być podejmowane tylko dzięki aktualnej informacji edukacyjno-zawodowej</a:t>
            </a:r>
            <a:r>
              <a:rPr lang="pl-PL" dirty="0"/>
              <a:t>. </a:t>
            </a:r>
          </a:p>
        </p:txBody>
      </p:sp>
      <p:sp>
        <p:nvSpPr>
          <p:cNvPr id="3" name="Symbol zastępczy zawartości 2">
            <a:extLst>
              <a:ext uri="{FF2B5EF4-FFF2-40B4-BE49-F238E27FC236}">
                <a16:creationId xmlns:a16="http://schemas.microsoft.com/office/drawing/2014/main" id="{E033C0FF-6773-445B-A8E5-EFA785AE9541}"/>
              </a:ext>
            </a:extLst>
          </p:cNvPr>
          <p:cNvSpPr>
            <a:spLocks noGrp="1"/>
          </p:cNvSpPr>
          <p:nvPr>
            <p:ph idx="1"/>
          </p:nvPr>
        </p:nvSpPr>
        <p:spPr/>
        <p:txBody>
          <a:bodyPr/>
          <a:lstStyle/>
          <a:p>
            <a:r>
              <a:rPr lang="pl-PL" dirty="0"/>
              <a:t>Źródłami tych informacji są: - media, - </a:t>
            </a:r>
            <a:r>
              <a:rPr lang="pl-PL" dirty="0" err="1"/>
              <a:t>internet</a:t>
            </a:r>
            <a:r>
              <a:rPr lang="pl-PL" dirty="0"/>
              <a:t>, - informatory, - broszury i foldery promujące szkoły, - ulotki, - filmy i teczki o zawodach, - programy komputerowe, - targi edukacyjne, - giełdy pracy.</a:t>
            </a:r>
          </a:p>
          <a:p>
            <a:endParaRPr lang="pl-PL" dirty="0"/>
          </a:p>
        </p:txBody>
      </p:sp>
    </p:spTree>
    <p:extLst>
      <p:ext uri="{BB962C8B-B14F-4D97-AF65-F5344CB8AC3E}">
        <p14:creationId xmlns:p14="http://schemas.microsoft.com/office/powerpoint/2010/main" val="3842128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7F41D93-CD08-428C-AC82-4D2BD9C0BA53}"/>
              </a:ext>
            </a:extLst>
          </p:cNvPr>
          <p:cNvSpPr>
            <a:spLocks noGrp="1"/>
          </p:cNvSpPr>
          <p:nvPr>
            <p:ph type="title"/>
          </p:nvPr>
        </p:nvSpPr>
        <p:spPr/>
        <p:txBody>
          <a:bodyPr>
            <a:normAutofit fontScale="90000"/>
          </a:bodyPr>
          <a:lstStyle/>
          <a:p>
            <a:r>
              <a:rPr lang="pl-PL" dirty="0"/>
              <a:t>Dodatkowe sposoby zbierania informacji o zawodach</a:t>
            </a:r>
          </a:p>
        </p:txBody>
      </p:sp>
      <p:sp>
        <p:nvSpPr>
          <p:cNvPr id="3" name="Symbol zastępczy zawartości 2">
            <a:extLst>
              <a:ext uri="{FF2B5EF4-FFF2-40B4-BE49-F238E27FC236}">
                <a16:creationId xmlns:a16="http://schemas.microsoft.com/office/drawing/2014/main" id="{56421C50-260C-4AC1-ACEA-9E4B1A7371C5}"/>
              </a:ext>
            </a:extLst>
          </p:cNvPr>
          <p:cNvSpPr>
            <a:spLocks noGrp="1"/>
          </p:cNvSpPr>
          <p:nvPr>
            <p:ph idx="1"/>
          </p:nvPr>
        </p:nvSpPr>
        <p:spPr/>
        <p:txBody>
          <a:bodyPr>
            <a:normAutofit fontScale="85000" lnSpcReduction="20000"/>
          </a:bodyPr>
          <a:lstStyle/>
          <a:p>
            <a:r>
              <a:rPr lang="pl-PL" dirty="0"/>
              <a:t>spotkania z przedstawicielami zawodów, </a:t>
            </a:r>
          </a:p>
          <a:p>
            <a:r>
              <a:rPr lang="pl-PL" dirty="0"/>
              <a:t> udział w wycieczkach </a:t>
            </a:r>
            <a:r>
              <a:rPr lang="pl-PL" dirty="0" err="1"/>
              <a:t>zawodoznawczych</a:t>
            </a:r>
            <a:r>
              <a:rPr lang="pl-PL" dirty="0"/>
              <a:t>,</a:t>
            </a:r>
          </a:p>
          <a:p>
            <a:r>
              <a:rPr lang="pl-PL" dirty="0"/>
              <a:t>wizyty w instytucjach zajmujących się gromadzeniem i udostępnianiem zbiorów informacji </a:t>
            </a:r>
          </a:p>
          <a:p>
            <a:pPr marL="0" indent="0">
              <a:buNone/>
            </a:pPr>
            <a:r>
              <a:rPr lang="pl-PL" dirty="0"/>
              <a:t>zawodowej (tj. Centrum Informacji i Planowania Kariery Zawodowej, Szkolny Ośrodek Kariery, Poradnia Psychologiczno-Pedagogiczna, Mobilne Centrum Informacji Zawodowej),</a:t>
            </a:r>
          </a:p>
          <a:p>
            <a:r>
              <a:rPr lang="pl-PL" dirty="0"/>
              <a:t> czytanie czasopism młodzieżowych, w których można znaleźć opisy zawodów (tj. Cogito,</a:t>
            </a:r>
          </a:p>
          <a:p>
            <a:pPr marL="0" indent="0">
              <a:buNone/>
            </a:pPr>
            <a:r>
              <a:rPr lang="pl-PL" dirty="0"/>
              <a:t>Viktor Gimnazjalista, Perspektywy),</a:t>
            </a:r>
          </a:p>
          <a:p>
            <a:r>
              <a:rPr lang="pl-PL" dirty="0"/>
              <a:t>zapoznanie z ofertami szkół (m.in. udział w dniach otwartych, strony internetowe szkół),</a:t>
            </a:r>
          </a:p>
          <a:p>
            <a:r>
              <a:rPr lang="pl-PL" dirty="0"/>
              <a:t> rozmowy z rodziną, znajomymi o zawodach, które oni wykonują</a:t>
            </a:r>
          </a:p>
        </p:txBody>
      </p:sp>
    </p:spTree>
    <p:extLst>
      <p:ext uri="{BB962C8B-B14F-4D97-AF65-F5344CB8AC3E}">
        <p14:creationId xmlns:p14="http://schemas.microsoft.com/office/powerpoint/2010/main" val="138850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56E41F-B8E0-4D18-B554-FD40260DE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DB31E17-E562-4F82-98D0-858C84120F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3" name="Picture 12">
              <a:extLst>
                <a:ext uri="{FF2B5EF4-FFF2-40B4-BE49-F238E27FC236}">
                  <a16:creationId xmlns:a16="http://schemas.microsoft.com/office/drawing/2014/main" id="{58BF3B07-5EF6-4E5B-834E-C1398DB60AD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3DDA1859-D108-4C60-B38B-C85485AB38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E498EA77-084B-43CC-B94D-566F1D8E1EE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5">
              <a:extLst>
                <a:ext uri="{FF2B5EF4-FFF2-40B4-BE49-F238E27FC236}">
                  <a16:creationId xmlns:a16="http://schemas.microsoft.com/office/drawing/2014/main" id="{99B16D3F-47E8-419E-9C4E-ED6FC918FB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ytuł 1">
            <a:extLst>
              <a:ext uri="{FF2B5EF4-FFF2-40B4-BE49-F238E27FC236}">
                <a16:creationId xmlns:a16="http://schemas.microsoft.com/office/drawing/2014/main" id="{94724CEA-DFE8-4BCD-9EC5-0318C040503E}"/>
              </a:ext>
            </a:extLst>
          </p:cNvPr>
          <p:cNvSpPr>
            <a:spLocks noGrp="1"/>
          </p:cNvSpPr>
          <p:nvPr>
            <p:ph type="title"/>
          </p:nvPr>
        </p:nvSpPr>
        <p:spPr>
          <a:xfrm>
            <a:off x="7535825" y="982132"/>
            <a:ext cx="3360772" cy="1303867"/>
          </a:xfrm>
        </p:spPr>
        <p:txBody>
          <a:bodyPr>
            <a:normAutofit/>
          </a:bodyPr>
          <a:lstStyle/>
          <a:p>
            <a:pPr>
              <a:lnSpc>
                <a:spcPct val="90000"/>
              </a:lnSpc>
            </a:pPr>
            <a:r>
              <a:rPr lang="pl-PL" sz="4100" b="1">
                <a:solidFill>
                  <a:srgbClr val="262626"/>
                </a:solidFill>
              </a:rPr>
              <a:t>Janusz Korczak </a:t>
            </a:r>
          </a:p>
        </p:txBody>
      </p:sp>
      <p:sp>
        <p:nvSpPr>
          <p:cNvPr id="18" name="Rectangle 17">
            <a:extLst>
              <a:ext uri="{FF2B5EF4-FFF2-40B4-BE49-F238E27FC236}">
                <a16:creationId xmlns:a16="http://schemas.microsoft.com/office/drawing/2014/main" id="{23E937B9-07EE-456A-A31C-41A8866E2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a:extLst>
              <a:ext uri="{FF2B5EF4-FFF2-40B4-BE49-F238E27FC236}">
                <a16:creationId xmlns:a16="http://schemas.microsoft.com/office/drawing/2014/main" id="{9416EB73-0F98-4135-9213-31CF03E27B9E}"/>
              </a:ext>
            </a:extLst>
          </p:cNvPr>
          <p:cNvPicPr>
            <a:picLocks noChangeAspect="1"/>
          </p:cNvPicPr>
          <p:nvPr/>
        </p:nvPicPr>
        <p:blipFill>
          <a:blip r:embed="rId5"/>
          <a:stretch>
            <a:fillRect/>
          </a:stretch>
        </p:blipFill>
        <p:spPr>
          <a:xfrm>
            <a:off x="1412683" y="1604200"/>
            <a:ext cx="5278777" cy="3470796"/>
          </a:xfrm>
          <a:prstGeom prst="rect">
            <a:avLst/>
          </a:prstGeom>
        </p:spPr>
      </p:pic>
      <p:cxnSp>
        <p:nvCxnSpPr>
          <p:cNvPr id="20" name="Straight Connector 19">
            <a:extLst>
              <a:ext uri="{FF2B5EF4-FFF2-40B4-BE49-F238E27FC236}">
                <a16:creationId xmlns:a16="http://schemas.microsoft.com/office/drawing/2014/main" id="{FD2308B7-2829-44DD-B213-27EEBDED1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ymbol zastępczy zawartości 2">
            <a:extLst>
              <a:ext uri="{FF2B5EF4-FFF2-40B4-BE49-F238E27FC236}">
                <a16:creationId xmlns:a16="http://schemas.microsoft.com/office/drawing/2014/main" id="{E502B766-F52C-49FA-8BF7-D6718D2041DC}"/>
              </a:ext>
            </a:extLst>
          </p:cNvPr>
          <p:cNvSpPr>
            <a:spLocks noGrp="1"/>
          </p:cNvSpPr>
          <p:nvPr>
            <p:ph idx="1"/>
          </p:nvPr>
        </p:nvSpPr>
        <p:spPr>
          <a:xfrm>
            <a:off x="7535824" y="2556932"/>
            <a:ext cx="3360771" cy="3318936"/>
          </a:xfrm>
        </p:spPr>
        <p:txBody>
          <a:bodyPr>
            <a:normAutofit/>
          </a:bodyPr>
          <a:lstStyle/>
          <a:p>
            <a:pPr marL="0" indent="0">
              <a:buNone/>
            </a:pPr>
            <a:r>
              <a:rPr lang="pl-PL" b="1">
                <a:solidFill>
                  <a:srgbClr val="262626"/>
                </a:solidFill>
              </a:rPr>
              <a:t>„Dziecko małe, lekkie, mniej go jest. </a:t>
            </a:r>
          </a:p>
          <a:p>
            <a:pPr marL="0" indent="0">
              <a:buNone/>
            </a:pPr>
            <a:r>
              <a:rPr lang="pl-PL" b="1">
                <a:solidFill>
                  <a:srgbClr val="262626"/>
                </a:solidFill>
              </a:rPr>
              <a:t>  Musimy się pochylić, zniżyć ku niemu”</a:t>
            </a:r>
          </a:p>
          <a:p>
            <a:pPr marL="0" indent="0">
              <a:buNone/>
            </a:pPr>
            <a:r>
              <a:rPr lang="pl-PL">
                <a:solidFill>
                  <a:srgbClr val="262626"/>
                </a:solidFill>
              </a:rPr>
              <a:t> </a:t>
            </a:r>
          </a:p>
          <a:p>
            <a:endParaRPr lang="pl-PL">
              <a:solidFill>
                <a:srgbClr val="262626"/>
              </a:solidFill>
            </a:endParaRPr>
          </a:p>
        </p:txBody>
      </p:sp>
    </p:spTree>
    <p:extLst>
      <p:ext uri="{BB962C8B-B14F-4D97-AF65-F5344CB8AC3E}">
        <p14:creationId xmlns:p14="http://schemas.microsoft.com/office/powerpoint/2010/main" val="310387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id="{AB506A60-3A9F-47C1-A842-3AFF55703492}"/>
              </a:ext>
            </a:extLst>
          </p:cNvPr>
          <p:cNvSpPr>
            <a:spLocks noGrp="1"/>
          </p:cNvSpPr>
          <p:nvPr>
            <p:ph type="title"/>
          </p:nvPr>
        </p:nvSpPr>
        <p:spPr>
          <a:xfrm>
            <a:off x="952108" y="954756"/>
            <a:ext cx="2730414" cy="4946003"/>
          </a:xfrm>
        </p:spPr>
        <p:txBody>
          <a:bodyPr>
            <a:normAutofit/>
          </a:bodyPr>
          <a:lstStyle/>
          <a:p>
            <a:r>
              <a:rPr lang="pl-PL">
                <a:solidFill>
                  <a:srgbClr val="FFFFFF"/>
                </a:solidFill>
              </a:rPr>
              <a:t>Doradca zawodowy nie tylko w szkole. Gdzie go znaleźć? </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ED391BEF-2410-41D5-9406-89014B08C55F}"/>
              </a:ext>
            </a:extLst>
          </p:cNvPr>
          <p:cNvSpPr>
            <a:spLocks noGrp="1"/>
          </p:cNvSpPr>
          <p:nvPr>
            <p:ph idx="1"/>
          </p:nvPr>
        </p:nvSpPr>
        <p:spPr>
          <a:xfrm>
            <a:off x="5140934" y="469900"/>
            <a:ext cx="5953630" cy="5405968"/>
          </a:xfrm>
        </p:spPr>
        <p:txBody>
          <a:bodyPr anchor="ctr">
            <a:normAutofit/>
          </a:bodyPr>
          <a:lstStyle/>
          <a:p>
            <a:r>
              <a:rPr lang="pl-PL" dirty="0"/>
              <a:t>Poradnia Psychologiczno-Pedagogiczna, - Centrum Informacji i Planowania Kariery Zawodowej -Wojewódzki Urząd Pracy, - Centrum Edukacji i Pracy Młodzieży OHP, - Młodzieżowe Centrum Kariery, - Mobilne Centrum Informacji Zawodowej, - Akademickie Biuro Karier, - Powiatowy Urząd Pracy.</a:t>
            </a:r>
          </a:p>
          <a:p>
            <a:endParaRPr lang="pl-PL" dirty="0"/>
          </a:p>
        </p:txBody>
      </p:sp>
    </p:spTree>
    <p:extLst>
      <p:ext uri="{BB962C8B-B14F-4D97-AF65-F5344CB8AC3E}">
        <p14:creationId xmlns:p14="http://schemas.microsoft.com/office/powerpoint/2010/main" val="3548987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id="{7A99C081-86E9-473F-A2A2-9A3E3DC41FB4}"/>
              </a:ext>
            </a:extLst>
          </p:cNvPr>
          <p:cNvSpPr>
            <a:spLocks noGrp="1"/>
          </p:cNvSpPr>
          <p:nvPr>
            <p:ph type="title"/>
          </p:nvPr>
        </p:nvSpPr>
        <p:spPr>
          <a:xfrm>
            <a:off x="952108" y="954756"/>
            <a:ext cx="2730414" cy="4946003"/>
          </a:xfrm>
        </p:spPr>
        <p:txBody>
          <a:bodyPr>
            <a:normAutofit/>
          </a:bodyPr>
          <a:lstStyle/>
          <a:p>
            <a:r>
              <a:rPr lang="pl-PL">
                <a:solidFill>
                  <a:srgbClr val="FFFFFF"/>
                </a:solidFill>
              </a:rPr>
              <a:t>Drogi Rodzicu</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B951A57E-7798-435B-9F67-669B0D3CD3DF}"/>
              </a:ext>
            </a:extLst>
          </p:cNvPr>
          <p:cNvSpPr>
            <a:spLocks noGrp="1"/>
          </p:cNvSpPr>
          <p:nvPr>
            <p:ph idx="1"/>
          </p:nvPr>
        </p:nvSpPr>
        <p:spPr>
          <a:xfrm>
            <a:off x="5140934" y="469900"/>
            <a:ext cx="5953630" cy="5405968"/>
          </a:xfrm>
        </p:spPr>
        <p:txBody>
          <a:bodyPr anchor="ctr">
            <a:normAutofit/>
          </a:bodyPr>
          <a:lstStyle/>
          <a:p>
            <a:r>
              <a:rPr lang="pl-PL" dirty="0"/>
              <a:t>pomóż swojemu dziecku odkryć jego możliwości. </a:t>
            </a:r>
          </a:p>
          <a:p>
            <a:r>
              <a:rPr lang="pl-PL" dirty="0"/>
              <a:t>Rozmawiaj ze swoim dzieckiem nt. zainteresowań, zdolności, umiejętności, wartości, temperamentu, cech charakteru, możliwości intelektualnych, </a:t>
            </a:r>
            <a:r>
              <a:rPr lang="pl-PL" b="1" dirty="0"/>
              <a:t>wtedy łatwiej będzie mu podjąć decyzje dotyczące własnej przyszłości</a:t>
            </a:r>
          </a:p>
        </p:txBody>
      </p:sp>
    </p:spTree>
    <p:extLst>
      <p:ext uri="{BB962C8B-B14F-4D97-AF65-F5344CB8AC3E}">
        <p14:creationId xmlns:p14="http://schemas.microsoft.com/office/powerpoint/2010/main" val="3245103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E4124D3-6F3E-4F03-B151-41D95804D33A}"/>
              </a:ext>
            </a:extLst>
          </p:cNvPr>
          <p:cNvSpPr>
            <a:spLocks noGrp="1"/>
          </p:cNvSpPr>
          <p:nvPr>
            <p:ph type="title"/>
          </p:nvPr>
        </p:nvSpPr>
        <p:spPr/>
        <p:txBody>
          <a:bodyPr>
            <a:normAutofit fontScale="90000"/>
          </a:bodyPr>
          <a:lstStyle/>
          <a:p>
            <a:r>
              <a:rPr lang="pl-PL" dirty="0"/>
              <a:t>Ponadto…</a:t>
            </a:r>
            <a:br>
              <a:rPr lang="pl-PL" dirty="0"/>
            </a:br>
            <a:endParaRPr lang="pl-PL" dirty="0"/>
          </a:p>
        </p:txBody>
      </p:sp>
      <p:sp>
        <p:nvSpPr>
          <p:cNvPr id="3" name="Symbol zastępczy zawartości 2">
            <a:extLst>
              <a:ext uri="{FF2B5EF4-FFF2-40B4-BE49-F238E27FC236}">
                <a16:creationId xmlns:a16="http://schemas.microsoft.com/office/drawing/2014/main" id="{AB80E6C6-997B-4A46-9BFF-DC400584CFEC}"/>
              </a:ext>
            </a:extLst>
          </p:cNvPr>
          <p:cNvSpPr>
            <a:spLocks noGrp="1"/>
          </p:cNvSpPr>
          <p:nvPr>
            <p:ph idx="1"/>
          </p:nvPr>
        </p:nvSpPr>
        <p:spPr/>
        <p:txBody>
          <a:bodyPr>
            <a:normAutofit fontScale="85000" lnSpcReduction="20000"/>
          </a:bodyPr>
          <a:lstStyle/>
          <a:p>
            <a:r>
              <a:rPr lang="pl-PL" dirty="0"/>
              <a:t> słuchaj uważnie swojego dziecka, </a:t>
            </a:r>
          </a:p>
          <a:p>
            <a:r>
              <a:rPr lang="pl-PL" dirty="0"/>
              <a:t> rozważ z nim wszystkie czynniki, które mogą być kluczowe dla podjęcia przez niego decyzji, </a:t>
            </a:r>
          </a:p>
          <a:p>
            <a:r>
              <a:rPr lang="pl-PL" dirty="0"/>
              <a:t> pomóż w przygotowaniu listy możliwych rozwiązań, </a:t>
            </a:r>
          </a:p>
          <a:p>
            <a:r>
              <a:rPr lang="pl-PL" dirty="0"/>
              <a:t> zachęć swoje dziecko do przeanalizowania "plusów" i "minusów" każdego rozwiązania, </a:t>
            </a:r>
          </a:p>
          <a:p>
            <a:r>
              <a:rPr lang="pl-PL" dirty="0"/>
              <a:t>pomóc dziecku wybrać najlepsze rozwiązanie,</a:t>
            </a:r>
          </a:p>
          <a:p>
            <a:r>
              <a:rPr lang="pl-PL" dirty="0"/>
              <a:t>chwal za aktywność, wspieraj i bądź ze swoim dzieckiem.</a:t>
            </a:r>
          </a:p>
          <a:p>
            <a:pPr marL="0" indent="0" algn="ctr">
              <a:buNone/>
            </a:pPr>
            <a:r>
              <a:rPr lang="pl-PL" b="1" dirty="0"/>
              <a:t>Wspieraj swoje dziecko!</a:t>
            </a:r>
          </a:p>
          <a:p>
            <a:pPr marL="0" indent="0" algn="ctr">
              <a:buNone/>
            </a:pPr>
            <a:r>
              <a:rPr lang="pl-PL" b="1" dirty="0"/>
              <a:t>Nie podejmuj decyzji za swoje dziecko i nie krytykuj decyzji swojego dziecka!</a:t>
            </a:r>
          </a:p>
          <a:p>
            <a:endParaRPr lang="pl-PL" dirty="0"/>
          </a:p>
        </p:txBody>
      </p:sp>
    </p:spTree>
    <p:extLst>
      <p:ext uri="{BB962C8B-B14F-4D97-AF65-F5344CB8AC3E}">
        <p14:creationId xmlns:p14="http://schemas.microsoft.com/office/powerpoint/2010/main" val="229535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37A12F-A9CA-4F89-9669-031538B2FCC5}"/>
              </a:ext>
            </a:extLst>
          </p:cNvPr>
          <p:cNvSpPr>
            <a:spLocks noGrp="1"/>
          </p:cNvSpPr>
          <p:nvPr>
            <p:ph type="title"/>
          </p:nvPr>
        </p:nvSpPr>
        <p:spPr/>
        <p:txBody>
          <a:bodyPr/>
          <a:lstStyle/>
          <a:p>
            <a:r>
              <a:rPr lang="pl-PL" dirty="0"/>
              <a:t>Podsumowanie</a:t>
            </a:r>
          </a:p>
        </p:txBody>
      </p:sp>
      <p:sp>
        <p:nvSpPr>
          <p:cNvPr id="3" name="Symbol zastępczy zawartości 2">
            <a:extLst>
              <a:ext uri="{FF2B5EF4-FFF2-40B4-BE49-F238E27FC236}">
                <a16:creationId xmlns:a16="http://schemas.microsoft.com/office/drawing/2014/main" id="{A16B340C-1D1B-4D65-9ACA-DB6636D8F0FF}"/>
              </a:ext>
            </a:extLst>
          </p:cNvPr>
          <p:cNvSpPr>
            <a:spLocks noGrp="1"/>
          </p:cNvSpPr>
          <p:nvPr>
            <p:ph idx="1"/>
          </p:nvPr>
        </p:nvSpPr>
        <p:spPr/>
        <p:txBody>
          <a:bodyPr/>
          <a:lstStyle/>
          <a:p>
            <a:r>
              <a:rPr lang="pl-PL" dirty="0"/>
              <a:t>W dorosłym świecie predyspozycje, talent, zdolności to synonimy tej samej, pożądanej cechy. Bardziej prawdopodobne jest osiągnięcie mistrzostwa w dziedzinie, którą się lubi, niż tej, która zostaje nam narzucona. A co najważniejsze, potencjał tkwi w naszej indywidualności, we wszystkim, co robimy i kim jesteśmy.</a:t>
            </a:r>
          </a:p>
          <a:p>
            <a:r>
              <a:rPr lang="pl-PL" b="1" dirty="0"/>
              <a:t>Początek tej długiej drogi odnajdziemy właśnie w trafnych decyzjach w szkole</a:t>
            </a:r>
          </a:p>
        </p:txBody>
      </p:sp>
    </p:spTree>
    <p:extLst>
      <p:ext uri="{BB962C8B-B14F-4D97-AF65-F5344CB8AC3E}">
        <p14:creationId xmlns:p14="http://schemas.microsoft.com/office/powerpoint/2010/main" val="2191045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B724337-8BDA-4C27-81D0-04429F781D5A}"/>
              </a:ext>
            </a:extLst>
          </p:cNvPr>
          <p:cNvSpPr>
            <a:spLocks noGrp="1"/>
          </p:cNvSpPr>
          <p:nvPr>
            <p:ph type="title"/>
          </p:nvPr>
        </p:nvSpPr>
        <p:spPr/>
        <p:txBody>
          <a:bodyPr/>
          <a:lstStyle/>
          <a:p>
            <a:r>
              <a:rPr lang="pl-PL" dirty="0"/>
              <a:t>Literatura dla rodzica</a:t>
            </a:r>
          </a:p>
        </p:txBody>
      </p:sp>
      <p:sp>
        <p:nvSpPr>
          <p:cNvPr id="3" name="Symbol zastępczy zawartości 2">
            <a:extLst>
              <a:ext uri="{FF2B5EF4-FFF2-40B4-BE49-F238E27FC236}">
                <a16:creationId xmlns:a16="http://schemas.microsoft.com/office/drawing/2014/main" id="{57D4A6C2-E39C-4A56-90DF-BB0979554E9A}"/>
              </a:ext>
            </a:extLst>
          </p:cNvPr>
          <p:cNvSpPr>
            <a:spLocks noGrp="1"/>
          </p:cNvSpPr>
          <p:nvPr>
            <p:ph idx="1"/>
          </p:nvPr>
        </p:nvSpPr>
        <p:spPr/>
        <p:txBody>
          <a:bodyPr>
            <a:normAutofit fontScale="85000" lnSpcReduction="20000"/>
          </a:bodyPr>
          <a:lstStyle/>
          <a:p>
            <a:r>
              <a:rPr lang="pl-PL" dirty="0"/>
              <a:t>1. Dorota Obidniak, Agnieszka Pfeiffer: Pomagam mojemu dziecku wybrać zawód i szkołę ponadgimnazjalną - Broszura dla rodziców. </a:t>
            </a:r>
          </a:p>
          <a:p>
            <a:r>
              <a:rPr lang="pl-PL" dirty="0"/>
              <a:t>2. Krystyna Grzesiak, Beata </a:t>
            </a:r>
            <a:r>
              <a:rPr lang="pl-PL" dirty="0" err="1"/>
              <a:t>Zinkiewicz</a:t>
            </a:r>
            <a:r>
              <a:rPr lang="pl-PL" dirty="0"/>
              <a:t>: Poradnik – Kim zostanie moje dziecko.</a:t>
            </a:r>
          </a:p>
          <a:p>
            <a:r>
              <a:rPr lang="pl-PL" dirty="0"/>
              <a:t>3. Jak pomóc rozwijać skrzydła – Niezbędnik rodzica gimnazjalisty.</a:t>
            </a:r>
          </a:p>
          <a:p>
            <a:r>
              <a:rPr lang="pl-PL" dirty="0"/>
              <a:t>4. Paul </a:t>
            </a:r>
            <a:r>
              <a:rPr lang="pl-PL" dirty="0" err="1"/>
              <a:t>Tough</a:t>
            </a:r>
            <a:r>
              <a:rPr lang="pl-PL" dirty="0"/>
              <a:t>: Jak dzieci osiągają sukces? </a:t>
            </a:r>
          </a:p>
          <a:p>
            <a:r>
              <a:rPr lang="pl-PL" dirty="0"/>
              <a:t>5. Labirynt zawodów, czyli niewerbalny test predyspozycji i zainteresowań zawodowych uczniów http://labirynt-zawodow.progra.pl/</a:t>
            </a:r>
          </a:p>
          <a:p>
            <a:r>
              <a:rPr lang="pl-PL" dirty="0"/>
              <a:t>6. Gra Talent Game - http://talentgamedownload.pl/ </a:t>
            </a:r>
          </a:p>
          <a:p>
            <a:r>
              <a:rPr lang="pl-PL" dirty="0"/>
              <a:t>7. Filmy edukacyjne – http://doradztwo.ore.edu.pl/multimedia</a:t>
            </a:r>
          </a:p>
        </p:txBody>
      </p:sp>
    </p:spTree>
    <p:extLst>
      <p:ext uri="{BB962C8B-B14F-4D97-AF65-F5344CB8AC3E}">
        <p14:creationId xmlns:p14="http://schemas.microsoft.com/office/powerpoint/2010/main" val="1932352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id="{D707B668-77D5-4DFF-A30F-B4410DE7C152}"/>
              </a:ext>
            </a:extLst>
          </p:cNvPr>
          <p:cNvSpPr>
            <a:spLocks noGrp="1"/>
          </p:cNvSpPr>
          <p:nvPr>
            <p:ph type="title"/>
          </p:nvPr>
        </p:nvSpPr>
        <p:spPr>
          <a:xfrm>
            <a:off x="952108" y="954756"/>
            <a:ext cx="2730414" cy="4946003"/>
          </a:xfrm>
        </p:spPr>
        <p:txBody>
          <a:bodyPr>
            <a:normAutofit/>
          </a:bodyPr>
          <a:lstStyle/>
          <a:p>
            <a:r>
              <a:rPr lang="pl-PL">
                <a:solidFill>
                  <a:srgbClr val="FFFFFF"/>
                </a:solidFill>
              </a:rPr>
              <a:t>Wszyscy dla wszystkich - Julian Tuwim</a:t>
            </a:r>
            <a:br>
              <a:rPr lang="pl-PL">
                <a:solidFill>
                  <a:srgbClr val="FFFFFF"/>
                </a:solidFill>
              </a:rPr>
            </a:br>
            <a:endParaRPr lang="pl-PL">
              <a:solidFill>
                <a:srgbClr val="FFFFFF"/>
              </a:solidFill>
            </a:endParaRP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A8A8E6C5-C6DC-4472-AF17-F6D965C5B1B2}"/>
              </a:ext>
            </a:extLst>
          </p:cNvPr>
          <p:cNvSpPr>
            <a:spLocks noGrp="1"/>
          </p:cNvSpPr>
          <p:nvPr>
            <p:ph idx="1"/>
          </p:nvPr>
        </p:nvSpPr>
        <p:spPr>
          <a:xfrm>
            <a:off x="5140934" y="469900"/>
            <a:ext cx="5953630" cy="5405968"/>
          </a:xfrm>
        </p:spPr>
        <p:txBody>
          <a:bodyPr anchor="ctr">
            <a:normAutofit/>
          </a:bodyPr>
          <a:lstStyle/>
          <a:p>
            <a:pPr marL="0" indent="0">
              <a:lnSpc>
                <a:spcPct val="90000"/>
              </a:lnSpc>
              <a:buNone/>
            </a:pPr>
            <a:r>
              <a:rPr lang="pl-PL" sz="2000" b="1"/>
              <a:t>Murarz domy buduje,</a:t>
            </a:r>
            <a:br>
              <a:rPr lang="pl-PL" sz="2000" b="1"/>
            </a:br>
            <a:r>
              <a:rPr lang="pl-PL" sz="2000" b="1"/>
              <a:t>Krawiec szyje ubrania,</a:t>
            </a:r>
            <a:br>
              <a:rPr lang="pl-PL" sz="2000" b="1"/>
            </a:br>
            <a:r>
              <a:rPr lang="pl-PL" sz="2000" b="1"/>
              <a:t>Ale gdzieżby co uszył,</a:t>
            </a:r>
            <a:br>
              <a:rPr lang="pl-PL" sz="2000" b="1"/>
            </a:br>
            <a:r>
              <a:rPr lang="pl-PL" sz="2000" b="1"/>
              <a:t>Gdyby nie miał mieszkania?</a:t>
            </a:r>
            <a:br>
              <a:rPr lang="pl-PL" sz="2000" b="1"/>
            </a:br>
            <a:br>
              <a:rPr lang="pl-PL" sz="2000" b="1"/>
            </a:br>
            <a:r>
              <a:rPr lang="pl-PL" sz="2000" b="1"/>
              <a:t>A i murarz by przecie</a:t>
            </a:r>
            <a:br>
              <a:rPr lang="pl-PL" sz="2000" b="1"/>
            </a:br>
            <a:r>
              <a:rPr lang="pl-PL" sz="2000" b="1"/>
              <a:t>Na robotę nie ruszył,</a:t>
            </a:r>
            <a:br>
              <a:rPr lang="pl-PL" sz="2000" b="1"/>
            </a:br>
            <a:r>
              <a:rPr lang="pl-PL" sz="2000" b="1"/>
              <a:t>Gdyby krawiec mu spodni</a:t>
            </a:r>
            <a:br>
              <a:rPr lang="pl-PL" sz="2000" b="1"/>
            </a:br>
            <a:r>
              <a:rPr lang="pl-PL" sz="2000" b="1"/>
              <a:t>I fartucha nie uszył.</a:t>
            </a:r>
            <a:br>
              <a:rPr lang="pl-PL" sz="2000" b="1"/>
            </a:br>
            <a:br>
              <a:rPr lang="pl-PL" sz="2000" b="1"/>
            </a:br>
            <a:r>
              <a:rPr lang="pl-PL" sz="2000" b="1"/>
              <a:t>Piekarz musi mieć buty,</a:t>
            </a:r>
            <a:br>
              <a:rPr lang="pl-PL" sz="2000" b="1"/>
            </a:br>
            <a:r>
              <a:rPr lang="pl-PL" sz="2000" b="1"/>
              <a:t>Więc do szewca iść trzeba,</a:t>
            </a:r>
            <a:br>
              <a:rPr lang="pl-PL" sz="2000" b="1"/>
            </a:br>
            <a:r>
              <a:rPr lang="pl-PL" sz="2000" b="1"/>
              <a:t>No, a gdyby nie piekarz,</a:t>
            </a:r>
            <a:br>
              <a:rPr lang="pl-PL" sz="2000" b="1"/>
            </a:br>
            <a:r>
              <a:rPr lang="pl-PL" sz="2000" b="1"/>
              <a:t>Toby szewc nie miał chleba.</a:t>
            </a:r>
            <a:br>
              <a:rPr lang="pl-PL" sz="2000" b="1"/>
            </a:br>
            <a:br>
              <a:rPr lang="pl-PL" sz="2000" b="1"/>
            </a:br>
            <a:r>
              <a:rPr lang="pl-PL" sz="2000" b="1"/>
              <a:t>Tak dla wspólnej korzyści</a:t>
            </a:r>
            <a:br>
              <a:rPr lang="pl-PL" sz="2000" b="1"/>
            </a:br>
            <a:r>
              <a:rPr lang="pl-PL" sz="2000" b="1"/>
              <a:t>I dla dobra wspólnego</a:t>
            </a:r>
            <a:br>
              <a:rPr lang="pl-PL" sz="2000" b="1"/>
            </a:br>
            <a:r>
              <a:rPr lang="pl-PL" sz="2000" b="1"/>
              <a:t>Wszyscy muszą pracować,</a:t>
            </a:r>
            <a:br>
              <a:rPr lang="pl-PL" sz="2000" b="1"/>
            </a:br>
            <a:r>
              <a:rPr lang="pl-PL" sz="2000" b="1"/>
              <a:t>Mój maleńki kolego.</a:t>
            </a:r>
          </a:p>
          <a:p>
            <a:pPr marL="0" indent="0">
              <a:lnSpc>
                <a:spcPct val="90000"/>
              </a:lnSpc>
              <a:buNone/>
            </a:pPr>
            <a:endParaRPr lang="pl-PL" sz="2000"/>
          </a:p>
          <a:p>
            <a:pPr>
              <a:lnSpc>
                <a:spcPct val="90000"/>
              </a:lnSpc>
            </a:pPr>
            <a:endParaRPr lang="pl-PL" sz="2000"/>
          </a:p>
        </p:txBody>
      </p:sp>
    </p:spTree>
    <p:extLst>
      <p:ext uri="{BB962C8B-B14F-4D97-AF65-F5344CB8AC3E}">
        <p14:creationId xmlns:p14="http://schemas.microsoft.com/office/powerpoint/2010/main" val="1561787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id="{CC5FA777-B41C-4B75-825A-0174599FCFBC}"/>
              </a:ext>
            </a:extLst>
          </p:cNvPr>
          <p:cNvSpPr>
            <a:spLocks noGrp="1"/>
          </p:cNvSpPr>
          <p:nvPr>
            <p:ph type="title"/>
          </p:nvPr>
        </p:nvSpPr>
        <p:spPr>
          <a:xfrm>
            <a:off x="952108" y="954756"/>
            <a:ext cx="2730414" cy="4946003"/>
          </a:xfrm>
        </p:spPr>
        <p:txBody>
          <a:bodyPr>
            <a:normAutofit/>
          </a:bodyPr>
          <a:lstStyle/>
          <a:p>
            <a:r>
              <a:rPr lang="pl-PL" sz="4100" b="1">
                <a:solidFill>
                  <a:srgbClr val="FFFFFF"/>
                </a:solidFill>
              </a:rPr>
              <a:t>Drogi RODZICU</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29B09039-1C51-4FD4-A3EF-15C985987563}"/>
              </a:ext>
            </a:extLst>
          </p:cNvPr>
          <p:cNvSpPr>
            <a:spLocks noGrp="1"/>
          </p:cNvSpPr>
          <p:nvPr>
            <p:ph idx="1"/>
          </p:nvPr>
        </p:nvSpPr>
        <p:spPr>
          <a:xfrm>
            <a:off x="5140934" y="469900"/>
            <a:ext cx="5953630" cy="5405968"/>
          </a:xfrm>
        </p:spPr>
        <p:txBody>
          <a:bodyPr anchor="ctr">
            <a:normAutofit/>
          </a:bodyPr>
          <a:lstStyle/>
          <a:p>
            <a:r>
              <a:rPr lang="pl-PL" dirty="0"/>
              <a:t>Twoje dziecko kończące szkołę i wchodzące na rynek pracy, powinno być przygotowane do planowania kariery zawodowej, a podejmując decyzje winno brać zawsze pod uwagę swoją wiedzę, umiejętności, zainteresowania, mieć na uwadze swój potencjał intelektualny i społeczny oraz czuć odpowiedzialność za własne decyzje.</a:t>
            </a:r>
          </a:p>
          <a:p>
            <a:r>
              <a:rPr lang="pl-PL" dirty="0"/>
              <a:t>By tę wiedzę uzyskać, winno ono przejść przez proces jaki nazywamy </a:t>
            </a:r>
          </a:p>
          <a:p>
            <a:pPr marL="0" indent="0">
              <a:buNone/>
            </a:pPr>
            <a:r>
              <a:rPr lang="pl-PL" b="1" dirty="0"/>
              <a:t>doradztwem edukacyjno-zawodowym</a:t>
            </a:r>
          </a:p>
        </p:txBody>
      </p:sp>
    </p:spTree>
    <p:extLst>
      <p:ext uri="{BB962C8B-B14F-4D97-AF65-F5344CB8AC3E}">
        <p14:creationId xmlns:p14="http://schemas.microsoft.com/office/powerpoint/2010/main" val="3937076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5EE2D6F-B59C-40CA-AA8A-74147CC2B78C}"/>
              </a:ext>
            </a:extLst>
          </p:cNvPr>
          <p:cNvSpPr>
            <a:spLocks noGrp="1"/>
          </p:cNvSpPr>
          <p:nvPr>
            <p:ph type="title"/>
          </p:nvPr>
        </p:nvSpPr>
        <p:spPr>
          <a:xfrm>
            <a:off x="804421" y="796374"/>
            <a:ext cx="10583158" cy="880027"/>
          </a:xfrm>
        </p:spPr>
        <p:txBody>
          <a:bodyPr>
            <a:normAutofit/>
          </a:bodyPr>
          <a:lstStyle/>
          <a:p>
            <a:r>
              <a:rPr lang="pl-PL">
                <a:solidFill>
                  <a:srgbClr val="FFFFFF"/>
                </a:solidFill>
              </a:rPr>
              <a:t>Planowanie kariery zawodowej</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DB6C03CA-99CE-4148-9EAE-200269B06B44}"/>
              </a:ext>
            </a:extLst>
          </p:cNvPr>
          <p:cNvSpPr>
            <a:spLocks noGrp="1"/>
          </p:cNvSpPr>
          <p:nvPr>
            <p:ph idx="1"/>
          </p:nvPr>
        </p:nvSpPr>
        <p:spPr>
          <a:xfrm>
            <a:off x="1295401" y="2612256"/>
            <a:ext cx="9601196" cy="3263612"/>
          </a:xfrm>
        </p:spPr>
        <p:txBody>
          <a:bodyPr>
            <a:normAutofit/>
          </a:bodyPr>
          <a:lstStyle/>
          <a:p>
            <a:r>
              <a:rPr lang="pl-PL" dirty="0"/>
              <a:t>Dynamika zmian na współczesnym rynku pracy, zdolność  i umiejętność elastycznego dostosowania się do wymogów i oczekiwań pracodawców sprawiają, że </a:t>
            </a:r>
            <a:r>
              <a:rPr lang="pl-PL" b="1" dirty="0"/>
              <a:t>planowanie kariery zawodowej </a:t>
            </a:r>
            <a:r>
              <a:rPr lang="pl-PL" dirty="0"/>
              <a:t>przez młodego człowieka nabiera coraz większej wagi.</a:t>
            </a:r>
          </a:p>
          <a:p>
            <a:pPr marL="0" indent="0">
              <a:buNone/>
            </a:pPr>
            <a:endParaRPr lang="pl-PL" dirty="0"/>
          </a:p>
          <a:p>
            <a:r>
              <a:rPr lang="pl-PL" dirty="0"/>
              <a:t>Dlatego też dzieci i młodzież powinny uczestniczyć w zajęciach </a:t>
            </a:r>
            <a:r>
              <a:rPr lang="pl-PL" b="1" dirty="0"/>
              <a:t>z doradztwa zawodowego </a:t>
            </a:r>
            <a:r>
              <a:rPr lang="pl-PL" dirty="0"/>
              <a:t>w szkole</a:t>
            </a:r>
          </a:p>
        </p:txBody>
      </p:sp>
    </p:spTree>
    <p:extLst>
      <p:ext uri="{BB962C8B-B14F-4D97-AF65-F5344CB8AC3E}">
        <p14:creationId xmlns:p14="http://schemas.microsoft.com/office/powerpoint/2010/main" val="728977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7FF1021-FE78-43A8-B29D-D7A3C665BE42}"/>
              </a:ext>
            </a:extLst>
          </p:cNvPr>
          <p:cNvSpPr>
            <a:spLocks noGrp="1"/>
          </p:cNvSpPr>
          <p:nvPr>
            <p:ph type="title"/>
          </p:nvPr>
        </p:nvSpPr>
        <p:spPr/>
        <p:txBody>
          <a:bodyPr/>
          <a:lstStyle/>
          <a:p>
            <a:r>
              <a:rPr lang="pl-PL"/>
              <a:t>ETAPY</a:t>
            </a:r>
            <a:endParaRPr lang="pl-PL" dirty="0"/>
          </a:p>
        </p:txBody>
      </p:sp>
      <p:pic>
        <p:nvPicPr>
          <p:cNvPr id="4" name="Symbol zastępczy zawartości 3">
            <a:extLst>
              <a:ext uri="{FF2B5EF4-FFF2-40B4-BE49-F238E27FC236}">
                <a16:creationId xmlns:a16="http://schemas.microsoft.com/office/drawing/2014/main" id="{AB4F2ED1-659D-49CB-806C-08AFEED1389A}"/>
              </a:ext>
            </a:extLst>
          </p:cNvPr>
          <p:cNvPicPr>
            <a:picLocks noGrp="1" noChangeAspect="1"/>
          </p:cNvPicPr>
          <p:nvPr>
            <p:ph idx="1"/>
          </p:nvPr>
        </p:nvPicPr>
        <p:blipFill>
          <a:blip r:embed="rId2"/>
          <a:stretch>
            <a:fillRect/>
          </a:stretch>
        </p:blipFill>
        <p:spPr>
          <a:xfrm>
            <a:off x="4814536" y="2557463"/>
            <a:ext cx="2562928" cy="3317875"/>
          </a:xfrm>
          <a:prstGeom prst="rect">
            <a:avLst/>
          </a:prstGeom>
        </p:spPr>
      </p:pic>
    </p:spTree>
    <p:extLst>
      <p:ext uri="{BB962C8B-B14F-4D97-AF65-F5344CB8AC3E}">
        <p14:creationId xmlns:p14="http://schemas.microsoft.com/office/powerpoint/2010/main" val="2163532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690086A-BB42-48DD-B533-45EE26FAADF7}"/>
              </a:ext>
            </a:extLst>
          </p:cNvPr>
          <p:cNvSpPr>
            <a:spLocks noGrp="1"/>
          </p:cNvSpPr>
          <p:nvPr>
            <p:ph type="title"/>
          </p:nvPr>
        </p:nvSpPr>
        <p:spPr/>
        <p:txBody>
          <a:bodyPr>
            <a:normAutofit fontScale="90000"/>
          </a:bodyPr>
          <a:lstStyle/>
          <a:p>
            <a:r>
              <a:rPr lang="pl-PL"/>
              <a:t>Etap I – preorientacja zawodowa dzieci w przedszkolu </a:t>
            </a:r>
            <a:br>
              <a:rPr lang="pl-PL"/>
            </a:br>
            <a:r>
              <a:rPr lang="pl-PL"/>
              <a:t>oraz w klasach I–IV</a:t>
            </a:r>
            <a:br>
              <a:rPr lang="pl-PL"/>
            </a:br>
            <a:endParaRPr lang="pl-PL" dirty="0"/>
          </a:p>
        </p:txBody>
      </p:sp>
      <p:sp>
        <p:nvSpPr>
          <p:cNvPr id="3" name="Symbol zastępczy zawartości 2">
            <a:extLst>
              <a:ext uri="{FF2B5EF4-FFF2-40B4-BE49-F238E27FC236}">
                <a16:creationId xmlns:a16="http://schemas.microsoft.com/office/drawing/2014/main" id="{0116F4C0-42FF-4CCE-A2BA-19C618C92E27}"/>
              </a:ext>
            </a:extLst>
          </p:cNvPr>
          <p:cNvSpPr>
            <a:spLocks noGrp="1"/>
          </p:cNvSpPr>
          <p:nvPr>
            <p:ph idx="1"/>
          </p:nvPr>
        </p:nvSpPr>
        <p:spPr/>
        <p:txBody>
          <a:bodyPr/>
          <a:lstStyle/>
          <a:p>
            <a:r>
              <a:rPr lang="pl-PL" dirty="0"/>
              <a:t>Obejmuje poznanie pracy w wybranych zawodach. </a:t>
            </a:r>
          </a:p>
          <a:p>
            <a:r>
              <a:rPr lang="pl-PL" dirty="0"/>
              <a:t>Rodzice i szkoła kształtują właściwe postawy dziecka wobec pracy ludzkiej, zapoznają się z różnorodnymi zawodami, szczególnie tymi </a:t>
            </a:r>
          </a:p>
          <a:p>
            <a:pPr marL="0" indent="0">
              <a:buNone/>
            </a:pPr>
            <a:r>
              <a:rPr lang="pl-PL" dirty="0"/>
              <a:t>z najbliższego otoczenia dziecka, zawodami ich rodziców i najbliższej rodziny</a:t>
            </a:r>
          </a:p>
        </p:txBody>
      </p:sp>
    </p:spTree>
    <p:extLst>
      <p:ext uri="{BB962C8B-B14F-4D97-AF65-F5344CB8AC3E}">
        <p14:creationId xmlns:p14="http://schemas.microsoft.com/office/powerpoint/2010/main" val="4187476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F3F04B-D9FF-4A77-83BF-2AF09A8C31C8}"/>
              </a:ext>
            </a:extLst>
          </p:cNvPr>
          <p:cNvSpPr>
            <a:spLocks noGrp="1"/>
          </p:cNvSpPr>
          <p:nvPr>
            <p:ph type="title"/>
          </p:nvPr>
        </p:nvSpPr>
        <p:spPr/>
        <p:txBody>
          <a:bodyPr>
            <a:normAutofit fontScale="90000"/>
          </a:bodyPr>
          <a:lstStyle/>
          <a:p>
            <a:r>
              <a:rPr lang="pl-PL" dirty="0"/>
              <a:t>Etap II – orientacja zawodowa dzieci w klasach  V–VI </a:t>
            </a:r>
          </a:p>
        </p:txBody>
      </p:sp>
      <p:sp>
        <p:nvSpPr>
          <p:cNvPr id="3" name="Symbol zastępczy zawartości 2">
            <a:extLst>
              <a:ext uri="{FF2B5EF4-FFF2-40B4-BE49-F238E27FC236}">
                <a16:creationId xmlns:a16="http://schemas.microsoft.com/office/drawing/2014/main" id="{9D50FAC4-5BAF-46A3-A5DC-168B16917715}"/>
              </a:ext>
            </a:extLst>
          </p:cNvPr>
          <p:cNvSpPr>
            <a:spLocks noGrp="1"/>
          </p:cNvSpPr>
          <p:nvPr>
            <p:ph idx="1"/>
          </p:nvPr>
        </p:nvSpPr>
        <p:spPr/>
        <p:txBody>
          <a:bodyPr>
            <a:normAutofit/>
          </a:bodyPr>
          <a:lstStyle/>
          <a:p>
            <a:r>
              <a:rPr lang="pl-PL" dirty="0"/>
              <a:t>Polega na wstępnej analizie znaczenia pracy w życiu osobistym człowieka i w życiu całych społeczeństw oraz organizacji pracy i jej efektów na przestrzeni czasu. </a:t>
            </a:r>
          </a:p>
          <a:p>
            <a:r>
              <a:rPr lang="pl-PL" dirty="0"/>
              <a:t>Podczas lekcji przedmiotowych dzieci wstępnie poznają i oceniają różne cechy, własne możliwości i preferencje, potrzebne do wyboru kolejnego etapu kształcenia.</a:t>
            </a:r>
          </a:p>
          <a:p>
            <a:endParaRPr lang="pl-PL" dirty="0"/>
          </a:p>
        </p:txBody>
      </p:sp>
    </p:spTree>
    <p:extLst>
      <p:ext uri="{BB962C8B-B14F-4D97-AF65-F5344CB8AC3E}">
        <p14:creationId xmlns:p14="http://schemas.microsoft.com/office/powerpoint/2010/main" val="2699305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28F1F52-2163-4DEF-B029-3104454A61DD}"/>
              </a:ext>
            </a:extLst>
          </p:cNvPr>
          <p:cNvSpPr>
            <a:spLocks noGrp="1"/>
          </p:cNvSpPr>
          <p:nvPr>
            <p:ph type="title"/>
          </p:nvPr>
        </p:nvSpPr>
        <p:spPr/>
        <p:txBody>
          <a:bodyPr>
            <a:normAutofit fontScale="90000"/>
          </a:bodyPr>
          <a:lstStyle/>
          <a:p>
            <a:r>
              <a:rPr lang="pl-PL" dirty="0"/>
              <a:t>Etap III – doradztwo zawodowe w klasach VII-VIII</a:t>
            </a:r>
          </a:p>
        </p:txBody>
      </p:sp>
      <p:sp>
        <p:nvSpPr>
          <p:cNvPr id="3" name="Symbol zastępczy zawartości 2">
            <a:extLst>
              <a:ext uri="{FF2B5EF4-FFF2-40B4-BE49-F238E27FC236}">
                <a16:creationId xmlns:a16="http://schemas.microsoft.com/office/drawing/2014/main" id="{7EF15EC3-B7F8-4883-AF74-1BBB557B8609}"/>
              </a:ext>
            </a:extLst>
          </p:cNvPr>
          <p:cNvSpPr>
            <a:spLocks noGrp="1"/>
          </p:cNvSpPr>
          <p:nvPr>
            <p:ph idx="1"/>
          </p:nvPr>
        </p:nvSpPr>
        <p:spPr/>
        <p:txBody>
          <a:bodyPr>
            <a:normAutofit/>
          </a:bodyPr>
          <a:lstStyle/>
          <a:p>
            <a:r>
              <a:rPr lang="pl-PL" dirty="0"/>
              <a:t>Obejmuje opisy zawodów, klasyfikacje zawodów, zagadnienia dot. rynku pracy, działalności </a:t>
            </a:r>
            <a:r>
              <a:rPr lang="pl-PL" dirty="0" err="1"/>
              <a:t>wolontariackiej</a:t>
            </a:r>
            <a:r>
              <a:rPr lang="pl-PL" dirty="0"/>
              <a:t>.</a:t>
            </a:r>
          </a:p>
          <a:p>
            <a:r>
              <a:rPr lang="pl-PL" dirty="0"/>
              <a:t>Młodzież uczy się podejmowania decyzji edukacyjnych i zawodowych, poznaje siebie, własne uzdolnienia i zainteresowania prowadzące do świadomego wyboru szkoły i zawodu. </a:t>
            </a:r>
          </a:p>
          <a:p>
            <a:r>
              <a:rPr lang="pl-PL" dirty="0"/>
              <a:t>Uczniowie otrzymują informację edukacyjno-zawodową potrzebną do wyboru szkoły ponadpodstawowej: ogólnokształcącej lub branżowej.</a:t>
            </a:r>
          </a:p>
          <a:p>
            <a:endParaRPr lang="pl-PL" dirty="0"/>
          </a:p>
        </p:txBody>
      </p:sp>
    </p:spTree>
    <p:extLst>
      <p:ext uri="{BB962C8B-B14F-4D97-AF65-F5344CB8AC3E}">
        <p14:creationId xmlns:p14="http://schemas.microsoft.com/office/powerpoint/2010/main" val="2883160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3205B2-3E6D-4E2F-B7B0-4D8BFD66D9B5}"/>
              </a:ext>
            </a:extLst>
          </p:cNvPr>
          <p:cNvSpPr>
            <a:spLocks noGrp="1"/>
          </p:cNvSpPr>
          <p:nvPr>
            <p:ph type="title"/>
          </p:nvPr>
        </p:nvSpPr>
        <p:spPr/>
        <p:txBody>
          <a:bodyPr>
            <a:normAutofit fontScale="90000"/>
          </a:bodyPr>
          <a:lstStyle/>
          <a:p>
            <a:r>
              <a:rPr lang="pl-PL" dirty="0"/>
              <a:t>Etap IV – doradztwo zawodowe w szkole ponadpodstawowej</a:t>
            </a:r>
          </a:p>
        </p:txBody>
      </p:sp>
      <p:sp>
        <p:nvSpPr>
          <p:cNvPr id="3" name="Symbol zastępczy zawartości 2">
            <a:extLst>
              <a:ext uri="{FF2B5EF4-FFF2-40B4-BE49-F238E27FC236}">
                <a16:creationId xmlns:a16="http://schemas.microsoft.com/office/drawing/2014/main" id="{D586ED82-37D8-4EF2-B046-7AB783BF99C1}"/>
              </a:ext>
            </a:extLst>
          </p:cNvPr>
          <p:cNvSpPr>
            <a:spLocks noGrp="1"/>
          </p:cNvSpPr>
          <p:nvPr>
            <p:ph idx="1"/>
          </p:nvPr>
        </p:nvSpPr>
        <p:spPr/>
        <p:txBody>
          <a:bodyPr>
            <a:normAutofit lnSpcReduction="10000"/>
          </a:bodyPr>
          <a:lstStyle/>
          <a:p>
            <a:r>
              <a:rPr lang="pl-PL" dirty="0"/>
              <a:t>Obok uczenia umiejętności określania własnych predyspozycji i cech osobowościowych, ma za zadanie kształtowanie umiejętności poruszania się po rynku pracy. </a:t>
            </a:r>
          </a:p>
          <a:p>
            <a:r>
              <a:rPr lang="pl-PL" dirty="0"/>
              <a:t>Ponadto prezentowania swoich kwalifikacji i możliwości, stałej gotowości do podnoszenia swojej wiedzy i doskonalenia umiejętności, także </a:t>
            </a:r>
            <a:r>
              <a:rPr lang="pl-PL" dirty="0" err="1"/>
              <a:t>wolontariackich</a:t>
            </a:r>
            <a:r>
              <a:rPr lang="pl-PL" dirty="0"/>
              <a:t>.</a:t>
            </a:r>
          </a:p>
          <a:p>
            <a:r>
              <a:rPr lang="pl-PL" dirty="0"/>
              <a:t>Szkoła przygotowuje do świadomego, trafnego wyboru kierunku studiów wyższych  oraz do aktywnego wejścia na rynek pracy.</a:t>
            </a:r>
          </a:p>
          <a:p>
            <a:endParaRPr lang="pl-PL" dirty="0"/>
          </a:p>
        </p:txBody>
      </p:sp>
    </p:spTree>
    <p:extLst>
      <p:ext uri="{BB962C8B-B14F-4D97-AF65-F5344CB8AC3E}">
        <p14:creationId xmlns:p14="http://schemas.microsoft.com/office/powerpoint/2010/main" val="234451265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zny">
  <a:themeElements>
    <a:clrScheme name="Organiczny">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zny">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zny">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0</TotalTime>
  <Words>1608</Words>
  <Application>Microsoft Office PowerPoint</Application>
  <PresentationFormat>Panoramiczny</PresentationFormat>
  <Paragraphs>117</Paragraphs>
  <Slides>25</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25</vt:i4>
      </vt:variant>
    </vt:vector>
  </HeadingPairs>
  <TitlesOfParts>
    <vt:vector size="28" baseType="lpstr">
      <vt:lpstr>Arial</vt:lpstr>
      <vt:lpstr>Garamond</vt:lpstr>
      <vt:lpstr>Organiczny</vt:lpstr>
      <vt:lpstr>DROGI RODZICU</vt:lpstr>
      <vt:lpstr>Janusz Korczak </vt:lpstr>
      <vt:lpstr>Drogi RODZICU</vt:lpstr>
      <vt:lpstr>Planowanie kariery zawodowej</vt:lpstr>
      <vt:lpstr>ETAPY</vt:lpstr>
      <vt:lpstr>Etap I – preorientacja zawodowa dzieci w przedszkolu  oraz w klasach I–IV </vt:lpstr>
      <vt:lpstr>Etap II – orientacja zawodowa dzieci w klasach  V–VI </vt:lpstr>
      <vt:lpstr>Etap III – doradztwo zawodowe w klasach VII-VIII</vt:lpstr>
      <vt:lpstr>Etap IV – doradztwo zawodowe w szkole ponadpodstawowej</vt:lpstr>
      <vt:lpstr>Absolwent… </vt:lpstr>
      <vt:lpstr>Ważne</vt:lpstr>
      <vt:lpstr>Rola doradcy zawodowego w szkole</vt:lpstr>
      <vt:lpstr>Poradnictwo indywidualne </vt:lpstr>
      <vt:lpstr>Zajęcia grupowe </vt:lpstr>
      <vt:lpstr>Kompetencje społeczne   </vt:lpstr>
      <vt:lpstr>Kompetencje społeczne</vt:lpstr>
      <vt:lpstr>Uczeń planując swoją przyszłość edukacyjno - zawodową powinien zdobyć informacje nt.: </vt:lpstr>
      <vt:lpstr>Decyzje dotyczące wyboru szkoły, profilu kształcenia i zawodu mogą być podejmowane tylko dzięki aktualnej informacji edukacyjno-zawodowej. </vt:lpstr>
      <vt:lpstr>Dodatkowe sposoby zbierania informacji o zawodach</vt:lpstr>
      <vt:lpstr>Doradca zawodowy nie tylko w szkole. Gdzie go znaleźć? </vt:lpstr>
      <vt:lpstr>Drogi Rodzicu</vt:lpstr>
      <vt:lpstr>Ponadto… </vt:lpstr>
      <vt:lpstr>Podsumowanie</vt:lpstr>
      <vt:lpstr>Literatura dla rodzica</vt:lpstr>
      <vt:lpstr>Wszyscy dla wszystkich - Julian Tuwim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DROGI RODZICU</dc:title>
  <dc:creator>Izabela Krzysiak</dc:creator>
  <cp:lastModifiedBy>Jarosław Surowiec</cp:lastModifiedBy>
  <cp:revision>1</cp:revision>
  <dcterms:created xsi:type="dcterms:W3CDTF">2020-05-31T11:56:21Z</dcterms:created>
  <dcterms:modified xsi:type="dcterms:W3CDTF">2020-05-31T20:36:23Z</dcterms:modified>
</cp:coreProperties>
</file>