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F16F2B-A22C-43FD-8770-09F860F0416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271A6FA-5B72-427A-98A5-67C28FDC260E}">
      <dgm:prSet/>
      <dgm:spPr/>
      <dgm:t>
        <a:bodyPr/>
        <a:lstStyle/>
        <a:p>
          <a:pPr>
            <a:lnSpc>
              <a:spcPct val="100000"/>
            </a:lnSpc>
          </a:pPr>
          <a:r>
            <a:rPr lang="pl-PL"/>
            <a:t>Na przestrzeni ostatnich 20 lat nastąpiła bardzo gwałtowana zmiana w rozumieniu i postrzeganiu życia zawodowego ludzi. Obowiązywał wcześniej model społeczno-zawodowy, którego trzema składowymi i niezmiennymi składnikami były:</a:t>
          </a:r>
          <a:endParaRPr lang="en-US"/>
        </a:p>
      </dgm:t>
    </dgm:pt>
    <dgm:pt modelId="{0562B384-5C89-42C8-AE55-F5CD7EC034CB}" type="parTrans" cxnId="{9AC9A03D-F725-46BB-BA4C-337F8CDD1ABB}">
      <dgm:prSet/>
      <dgm:spPr/>
      <dgm:t>
        <a:bodyPr/>
        <a:lstStyle/>
        <a:p>
          <a:endParaRPr lang="en-US"/>
        </a:p>
      </dgm:t>
    </dgm:pt>
    <dgm:pt modelId="{18BC74BD-C99F-479A-9AA3-012B8D42ABD1}" type="sibTrans" cxnId="{9AC9A03D-F725-46BB-BA4C-337F8CDD1ABB}">
      <dgm:prSet/>
      <dgm:spPr/>
      <dgm:t>
        <a:bodyPr/>
        <a:lstStyle/>
        <a:p>
          <a:pPr>
            <a:lnSpc>
              <a:spcPct val="100000"/>
            </a:lnSpc>
          </a:pPr>
          <a:endParaRPr lang="en-US"/>
        </a:p>
      </dgm:t>
    </dgm:pt>
    <dgm:pt modelId="{D417BF57-EE6B-47CA-9CE5-1789A5FF15F2}">
      <dgm:prSet/>
      <dgm:spPr/>
      <dgm:t>
        <a:bodyPr/>
        <a:lstStyle/>
        <a:p>
          <a:pPr>
            <a:lnSpc>
              <a:spcPct val="100000"/>
            </a:lnSpc>
          </a:pPr>
          <a:r>
            <a:rPr lang="pl-PL" b="1"/>
            <a:t>etap przed zawodowy </a:t>
          </a:r>
          <a:r>
            <a:rPr lang="pl-PL"/>
            <a:t>(uczenie się, zdobywanie zawodu),</a:t>
          </a:r>
          <a:endParaRPr lang="en-US"/>
        </a:p>
      </dgm:t>
    </dgm:pt>
    <dgm:pt modelId="{D8D269AE-6354-4D2D-A3C5-850925E23B02}" type="parTrans" cxnId="{1D279BDF-CCA1-4ED1-A3D2-E78640217625}">
      <dgm:prSet/>
      <dgm:spPr/>
      <dgm:t>
        <a:bodyPr/>
        <a:lstStyle/>
        <a:p>
          <a:endParaRPr lang="en-US"/>
        </a:p>
      </dgm:t>
    </dgm:pt>
    <dgm:pt modelId="{43021406-57FF-49DA-9D85-49774CEE9B32}" type="sibTrans" cxnId="{1D279BDF-CCA1-4ED1-A3D2-E78640217625}">
      <dgm:prSet/>
      <dgm:spPr/>
      <dgm:t>
        <a:bodyPr/>
        <a:lstStyle/>
        <a:p>
          <a:pPr>
            <a:lnSpc>
              <a:spcPct val="100000"/>
            </a:lnSpc>
          </a:pPr>
          <a:endParaRPr lang="en-US"/>
        </a:p>
      </dgm:t>
    </dgm:pt>
    <dgm:pt modelId="{13589C58-A607-4834-890E-93A164620E08}">
      <dgm:prSet/>
      <dgm:spPr/>
      <dgm:t>
        <a:bodyPr/>
        <a:lstStyle/>
        <a:p>
          <a:pPr>
            <a:lnSpc>
              <a:spcPct val="100000"/>
            </a:lnSpc>
          </a:pPr>
          <a:r>
            <a:rPr lang="pl-PL" b="1"/>
            <a:t>etap zawodowy </a:t>
          </a:r>
          <a:r>
            <a:rPr lang="pl-PL"/>
            <a:t>(działalność zawodowa, praca – przez cały czas w jednym zawodzie, w jednym miejscu),</a:t>
          </a:r>
          <a:endParaRPr lang="en-US"/>
        </a:p>
      </dgm:t>
    </dgm:pt>
    <dgm:pt modelId="{7C9E3501-28D9-4BAE-AFF0-4A1E15825BA2}" type="parTrans" cxnId="{576243E0-8D11-4B63-93C1-C73FE93CE763}">
      <dgm:prSet/>
      <dgm:spPr/>
      <dgm:t>
        <a:bodyPr/>
        <a:lstStyle/>
        <a:p>
          <a:endParaRPr lang="en-US"/>
        </a:p>
      </dgm:t>
    </dgm:pt>
    <dgm:pt modelId="{07D690D0-27EB-4266-9DA6-3BD5BB6340C4}" type="sibTrans" cxnId="{576243E0-8D11-4B63-93C1-C73FE93CE763}">
      <dgm:prSet/>
      <dgm:spPr/>
      <dgm:t>
        <a:bodyPr/>
        <a:lstStyle/>
        <a:p>
          <a:pPr>
            <a:lnSpc>
              <a:spcPct val="100000"/>
            </a:lnSpc>
          </a:pPr>
          <a:endParaRPr lang="en-US"/>
        </a:p>
      </dgm:t>
    </dgm:pt>
    <dgm:pt modelId="{A0CE2466-4999-441E-BA90-1DFCA605CEEB}">
      <dgm:prSet/>
      <dgm:spPr/>
      <dgm:t>
        <a:bodyPr/>
        <a:lstStyle/>
        <a:p>
          <a:pPr>
            <a:lnSpc>
              <a:spcPct val="100000"/>
            </a:lnSpc>
          </a:pPr>
          <a:r>
            <a:rPr lang="pl-PL" b="1"/>
            <a:t>etap post zawodowy </a:t>
          </a:r>
          <a:r>
            <a:rPr lang="pl-PL"/>
            <a:t>(wycofanie z pracy, przejście na emeryturę).</a:t>
          </a:r>
          <a:endParaRPr lang="en-US"/>
        </a:p>
      </dgm:t>
    </dgm:pt>
    <dgm:pt modelId="{A796EABD-7EC6-49B4-A0FF-6A4F2DAF3D3D}" type="parTrans" cxnId="{7D109CF2-3AF2-4211-8EC4-9D37F2CCC7F5}">
      <dgm:prSet/>
      <dgm:spPr/>
      <dgm:t>
        <a:bodyPr/>
        <a:lstStyle/>
        <a:p>
          <a:endParaRPr lang="en-US"/>
        </a:p>
      </dgm:t>
    </dgm:pt>
    <dgm:pt modelId="{1741FF41-51E8-4491-ABC2-DBCFE90F5EFD}" type="sibTrans" cxnId="{7D109CF2-3AF2-4211-8EC4-9D37F2CCC7F5}">
      <dgm:prSet/>
      <dgm:spPr/>
      <dgm:t>
        <a:bodyPr/>
        <a:lstStyle/>
        <a:p>
          <a:endParaRPr lang="en-US"/>
        </a:p>
      </dgm:t>
    </dgm:pt>
    <dgm:pt modelId="{9DDA6D2C-C51B-4CE4-B1AE-87D6C43AAB20}" type="pres">
      <dgm:prSet presAssocID="{88F16F2B-A22C-43FD-8770-09F860F0416E}" presName="vert0" presStyleCnt="0">
        <dgm:presLayoutVars>
          <dgm:dir/>
          <dgm:animOne val="branch"/>
          <dgm:animLvl val="lvl"/>
        </dgm:presLayoutVars>
      </dgm:prSet>
      <dgm:spPr/>
    </dgm:pt>
    <dgm:pt modelId="{5F86ECFE-F962-40F5-92B5-88F912C8DDF2}" type="pres">
      <dgm:prSet presAssocID="{D271A6FA-5B72-427A-98A5-67C28FDC260E}" presName="thickLine" presStyleLbl="alignNode1" presStyleIdx="0" presStyleCnt="4"/>
      <dgm:spPr/>
    </dgm:pt>
    <dgm:pt modelId="{B8E84D86-F73F-4D9D-80CC-5707E84B9760}" type="pres">
      <dgm:prSet presAssocID="{D271A6FA-5B72-427A-98A5-67C28FDC260E}" presName="horz1" presStyleCnt="0"/>
      <dgm:spPr/>
    </dgm:pt>
    <dgm:pt modelId="{3E0CC230-A863-4773-A547-BAD82A0F5229}" type="pres">
      <dgm:prSet presAssocID="{D271A6FA-5B72-427A-98A5-67C28FDC260E}" presName="tx1" presStyleLbl="revTx" presStyleIdx="0" presStyleCnt="4"/>
      <dgm:spPr/>
    </dgm:pt>
    <dgm:pt modelId="{CFC530F0-B069-450D-8828-745FE3E27DD9}" type="pres">
      <dgm:prSet presAssocID="{D271A6FA-5B72-427A-98A5-67C28FDC260E}" presName="vert1" presStyleCnt="0"/>
      <dgm:spPr/>
    </dgm:pt>
    <dgm:pt modelId="{E625B832-37C8-424C-9D9E-E665B8EE928F}" type="pres">
      <dgm:prSet presAssocID="{D417BF57-EE6B-47CA-9CE5-1789A5FF15F2}" presName="thickLine" presStyleLbl="alignNode1" presStyleIdx="1" presStyleCnt="4"/>
      <dgm:spPr/>
    </dgm:pt>
    <dgm:pt modelId="{18B2B064-E671-48F0-A109-D967239BE207}" type="pres">
      <dgm:prSet presAssocID="{D417BF57-EE6B-47CA-9CE5-1789A5FF15F2}" presName="horz1" presStyleCnt="0"/>
      <dgm:spPr/>
    </dgm:pt>
    <dgm:pt modelId="{CC4B3E9F-B38B-4321-BC3F-D415F30935DD}" type="pres">
      <dgm:prSet presAssocID="{D417BF57-EE6B-47CA-9CE5-1789A5FF15F2}" presName="tx1" presStyleLbl="revTx" presStyleIdx="1" presStyleCnt="4"/>
      <dgm:spPr/>
    </dgm:pt>
    <dgm:pt modelId="{434C5978-EADF-4423-9D46-A467370C90BC}" type="pres">
      <dgm:prSet presAssocID="{D417BF57-EE6B-47CA-9CE5-1789A5FF15F2}" presName="vert1" presStyleCnt="0"/>
      <dgm:spPr/>
    </dgm:pt>
    <dgm:pt modelId="{DF01BD70-6BC0-4ACE-9423-1F28CD527EF2}" type="pres">
      <dgm:prSet presAssocID="{13589C58-A607-4834-890E-93A164620E08}" presName="thickLine" presStyleLbl="alignNode1" presStyleIdx="2" presStyleCnt="4"/>
      <dgm:spPr/>
    </dgm:pt>
    <dgm:pt modelId="{D387B01D-6856-4B59-8B9E-E0C97D436705}" type="pres">
      <dgm:prSet presAssocID="{13589C58-A607-4834-890E-93A164620E08}" presName="horz1" presStyleCnt="0"/>
      <dgm:spPr/>
    </dgm:pt>
    <dgm:pt modelId="{4FE74D4C-4C24-444D-9FAD-FDA2C3FD1F95}" type="pres">
      <dgm:prSet presAssocID="{13589C58-A607-4834-890E-93A164620E08}" presName="tx1" presStyleLbl="revTx" presStyleIdx="2" presStyleCnt="4"/>
      <dgm:spPr/>
    </dgm:pt>
    <dgm:pt modelId="{71C42F0B-D653-4F3A-B077-8FC1F57B1D24}" type="pres">
      <dgm:prSet presAssocID="{13589C58-A607-4834-890E-93A164620E08}" presName="vert1" presStyleCnt="0"/>
      <dgm:spPr/>
    </dgm:pt>
    <dgm:pt modelId="{9C884690-049F-43F6-9D1C-ACFA6C57168D}" type="pres">
      <dgm:prSet presAssocID="{A0CE2466-4999-441E-BA90-1DFCA605CEEB}" presName="thickLine" presStyleLbl="alignNode1" presStyleIdx="3" presStyleCnt="4"/>
      <dgm:spPr/>
    </dgm:pt>
    <dgm:pt modelId="{929A018E-E1C9-4A10-85F4-889368615816}" type="pres">
      <dgm:prSet presAssocID="{A0CE2466-4999-441E-BA90-1DFCA605CEEB}" presName="horz1" presStyleCnt="0"/>
      <dgm:spPr/>
    </dgm:pt>
    <dgm:pt modelId="{89737A52-F042-4B74-A3E6-1BB294B10490}" type="pres">
      <dgm:prSet presAssocID="{A0CE2466-4999-441E-BA90-1DFCA605CEEB}" presName="tx1" presStyleLbl="revTx" presStyleIdx="3" presStyleCnt="4"/>
      <dgm:spPr/>
    </dgm:pt>
    <dgm:pt modelId="{F6644459-F0B1-4003-99FD-C80C28910005}" type="pres">
      <dgm:prSet presAssocID="{A0CE2466-4999-441E-BA90-1DFCA605CEEB}" presName="vert1" presStyleCnt="0"/>
      <dgm:spPr/>
    </dgm:pt>
  </dgm:ptLst>
  <dgm:cxnLst>
    <dgm:cxn modelId="{9AC9A03D-F725-46BB-BA4C-337F8CDD1ABB}" srcId="{88F16F2B-A22C-43FD-8770-09F860F0416E}" destId="{D271A6FA-5B72-427A-98A5-67C28FDC260E}" srcOrd="0" destOrd="0" parTransId="{0562B384-5C89-42C8-AE55-F5CD7EC034CB}" sibTransId="{18BC74BD-C99F-479A-9AA3-012B8D42ABD1}"/>
    <dgm:cxn modelId="{80724D5E-BCC5-4A26-A2C4-30412528683B}" type="presOf" srcId="{D271A6FA-5B72-427A-98A5-67C28FDC260E}" destId="{3E0CC230-A863-4773-A547-BAD82A0F5229}" srcOrd="0" destOrd="0" presId="urn:microsoft.com/office/officeart/2008/layout/LinedList"/>
    <dgm:cxn modelId="{CE9A7D4B-047A-4BF5-B7C2-F0010ADA2A6B}" type="presOf" srcId="{D417BF57-EE6B-47CA-9CE5-1789A5FF15F2}" destId="{CC4B3E9F-B38B-4321-BC3F-D415F30935DD}" srcOrd="0" destOrd="0" presId="urn:microsoft.com/office/officeart/2008/layout/LinedList"/>
    <dgm:cxn modelId="{61036B9C-64A3-4DA3-BC23-9661000DCFBF}" type="presOf" srcId="{13589C58-A607-4834-890E-93A164620E08}" destId="{4FE74D4C-4C24-444D-9FAD-FDA2C3FD1F95}" srcOrd="0" destOrd="0" presId="urn:microsoft.com/office/officeart/2008/layout/LinedList"/>
    <dgm:cxn modelId="{B3CA63AA-252F-4A12-9E5F-70A7576C9AD2}" type="presOf" srcId="{A0CE2466-4999-441E-BA90-1DFCA605CEEB}" destId="{89737A52-F042-4B74-A3E6-1BB294B10490}" srcOrd="0" destOrd="0" presId="urn:microsoft.com/office/officeart/2008/layout/LinedList"/>
    <dgm:cxn modelId="{2BF071B7-5DE6-446C-B6D9-5CD519E31EB5}" type="presOf" srcId="{88F16F2B-A22C-43FD-8770-09F860F0416E}" destId="{9DDA6D2C-C51B-4CE4-B1AE-87D6C43AAB20}" srcOrd="0" destOrd="0" presId="urn:microsoft.com/office/officeart/2008/layout/LinedList"/>
    <dgm:cxn modelId="{1D279BDF-CCA1-4ED1-A3D2-E78640217625}" srcId="{88F16F2B-A22C-43FD-8770-09F860F0416E}" destId="{D417BF57-EE6B-47CA-9CE5-1789A5FF15F2}" srcOrd="1" destOrd="0" parTransId="{D8D269AE-6354-4D2D-A3C5-850925E23B02}" sibTransId="{43021406-57FF-49DA-9D85-49774CEE9B32}"/>
    <dgm:cxn modelId="{576243E0-8D11-4B63-93C1-C73FE93CE763}" srcId="{88F16F2B-A22C-43FD-8770-09F860F0416E}" destId="{13589C58-A607-4834-890E-93A164620E08}" srcOrd="2" destOrd="0" parTransId="{7C9E3501-28D9-4BAE-AFF0-4A1E15825BA2}" sibTransId="{07D690D0-27EB-4266-9DA6-3BD5BB6340C4}"/>
    <dgm:cxn modelId="{7D109CF2-3AF2-4211-8EC4-9D37F2CCC7F5}" srcId="{88F16F2B-A22C-43FD-8770-09F860F0416E}" destId="{A0CE2466-4999-441E-BA90-1DFCA605CEEB}" srcOrd="3" destOrd="0" parTransId="{A796EABD-7EC6-49B4-A0FF-6A4F2DAF3D3D}" sibTransId="{1741FF41-51E8-4491-ABC2-DBCFE90F5EFD}"/>
    <dgm:cxn modelId="{2BA39966-F49B-4EBB-9ED9-EE25CC531288}" type="presParOf" srcId="{9DDA6D2C-C51B-4CE4-B1AE-87D6C43AAB20}" destId="{5F86ECFE-F962-40F5-92B5-88F912C8DDF2}" srcOrd="0" destOrd="0" presId="urn:microsoft.com/office/officeart/2008/layout/LinedList"/>
    <dgm:cxn modelId="{4288F1A1-A3FE-4009-8BC3-36801EA052B6}" type="presParOf" srcId="{9DDA6D2C-C51B-4CE4-B1AE-87D6C43AAB20}" destId="{B8E84D86-F73F-4D9D-80CC-5707E84B9760}" srcOrd="1" destOrd="0" presId="urn:microsoft.com/office/officeart/2008/layout/LinedList"/>
    <dgm:cxn modelId="{0B1A56A5-570D-465D-91E0-C657E0B05BA6}" type="presParOf" srcId="{B8E84D86-F73F-4D9D-80CC-5707E84B9760}" destId="{3E0CC230-A863-4773-A547-BAD82A0F5229}" srcOrd="0" destOrd="0" presId="urn:microsoft.com/office/officeart/2008/layout/LinedList"/>
    <dgm:cxn modelId="{8A746CF1-6269-4A89-A8B1-E29CFD0501D0}" type="presParOf" srcId="{B8E84D86-F73F-4D9D-80CC-5707E84B9760}" destId="{CFC530F0-B069-450D-8828-745FE3E27DD9}" srcOrd="1" destOrd="0" presId="urn:microsoft.com/office/officeart/2008/layout/LinedList"/>
    <dgm:cxn modelId="{41EC633A-8864-474D-8028-B387AFBAC6EF}" type="presParOf" srcId="{9DDA6D2C-C51B-4CE4-B1AE-87D6C43AAB20}" destId="{E625B832-37C8-424C-9D9E-E665B8EE928F}" srcOrd="2" destOrd="0" presId="urn:microsoft.com/office/officeart/2008/layout/LinedList"/>
    <dgm:cxn modelId="{3A97E638-3A7B-4A96-B707-F4B8D1BA5104}" type="presParOf" srcId="{9DDA6D2C-C51B-4CE4-B1AE-87D6C43AAB20}" destId="{18B2B064-E671-48F0-A109-D967239BE207}" srcOrd="3" destOrd="0" presId="urn:microsoft.com/office/officeart/2008/layout/LinedList"/>
    <dgm:cxn modelId="{43837551-314F-4547-A5A1-49950D7AEA4C}" type="presParOf" srcId="{18B2B064-E671-48F0-A109-D967239BE207}" destId="{CC4B3E9F-B38B-4321-BC3F-D415F30935DD}" srcOrd="0" destOrd="0" presId="urn:microsoft.com/office/officeart/2008/layout/LinedList"/>
    <dgm:cxn modelId="{B42EAFAB-CC80-4753-BBF1-2F7F4C79E1A6}" type="presParOf" srcId="{18B2B064-E671-48F0-A109-D967239BE207}" destId="{434C5978-EADF-4423-9D46-A467370C90BC}" srcOrd="1" destOrd="0" presId="urn:microsoft.com/office/officeart/2008/layout/LinedList"/>
    <dgm:cxn modelId="{358711FA-CB2E-4906-8F57-B1FCD905792D}" type="presParOf" srcId="{9DDA6D2C-C51B-4CE4-B1AE-87D6C43AAB20}" destId="{DF01BD70-6BC0-4ACE-9423-1F28CD527EF2}" srcOrd="4" destOrd="0" presId="urn:microsoft.com/office/officeart/2008/layout/LinedList"/>
    <dgm:cxn modelId="{00C67B9D-979C-4F9D-9C71-FCCB0339BC65}" type="presParOf" srcId="{9DDA6D2C-C51B-4CE4-B1AE-87D6C43AAB20}" destId="{D387B01D-6856-4B59-8B9E-E0C97D436705}" srcOrd="5" destOrd="0" presId="urn:microsoft.com/office/officeart/2008/layout/LinedList"/>
    <dgm:cxn modelId="{125751DF-795C-4C26-8A94-8D496474F669}" type="presParOf" srcId="{D387B01D-6856-4B59-8B9E-E0C97D436705}" destId="{4FE74D4C-4C24-444D-9FAD-FDA2C3FD1F95}" srcOrd="0" destOrd="0" presId="urn:microsoft.com/office/officeart/2008/layout/LinedList"/>
    <dgm:cxn modelId="{2C56294A-B6E4-43AF-8E15-09F4F639CED0}" type="presParOf" srcId="{D387B01D-6856-4B59-8B9E-E0C97D436705}" destId="{71C42F0B-D653-4F3A-B077-8FC1F57B1D24}" srcOrd="1" destOrd="0" presId="urn:microsoft.com/office/officeart/2008/layout/LinedList"/>
    <dgm:cxn modelId="{AC985ACE-4B8C-4BF5-9B49-448CB4E80A9E}" type="presParOf" srcId="{9DDA6D2C-C51B-4CE4-B1AE-87D6C43AAB20}" destId="{9C884690-049F-43F6-9D1C-ACFA6C57168D}" srcOrd="6" destOrd="0" presId="urn:microsoft.com/office/officeart/2008/layout/LinedList"/>
    <dgm:cxn modelId="{C441D26A-18B4-411C-AACA-659923505CCB}" type="presParOf" srcId="{9DDA6D2C-C51B-4CE4-B1AE-87D6C43AAB20}" destId="{929A018E-E1C9-4A10-85F4-889368615816}" srcOrd="7" destOrd="0" presId="urn:microsoft.com/office/officeart/2008/layout/LinedList"/>
    <dgm:cxn modelId="{61E6AB6F-7460-4EF5-9FED-BDEDFDB1575A}" type="presParOf" srcId="{929A018E-E1C9-4A10-85F4-889368615816}" destId="{89737A52-F042-4B74-A3E6-1BB294B10490}" srcOrd="0" destOrd="0" presId="urn:microsoft.com/office/officeart/2008/layout/LinedList"/>
    <dgm:cxn modelId="{B65666B7-5F6A-4219-A53F-C7CE3A0696AF}" type="presParOf" srcId="{929A018E-E1C9-4A10-85F4-889368615816}" destId="{F6644459-F0B1-4003-99FD-C80C2891000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76D00E-A97E-4D92-9672-98B0A08D635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47585E5-5230-4B94-A7A9-1449E755464A}">
      <dgm:prSet/>
      <dgm:spPr/>
      <dgm:t>
        <a:bodyPr/>
        <a:lstStyle/>
        <a:p>
          <a:r>
            <a:rPr lang="pl-PL"/>
            <a:t>Charakterystyczne jest, więc dążenie do tego, </a:t>
          </a:r>
          <a:endParaRPr lang="en-US"/>
        </a:p>
      </dgm:t>
    </dgm:pt>
    <dgm:pt modelId="{22C69FEA-4452-4FC6-A9FB-5B117F5B38AD}" type="parTrans" cxnId="{48CB9C41-1979-4E02-AF2D-6C8AE37F0AFF}">
      <dgm:prSet/>
      <dgm:spPr/>
      <dgm:t>
        <a:bodyPr/>
        <a:lstStyle/>
        <a:p>
          <a:endParaRPr lang="en-US"/>
        </a:p>
      </dgm:t>
    </dgm:pt>
    <dgm:pt modelId="{92B0AED9-CA0A-4386-8F72-1CDC30972537}" type="sibTrans" cxnId="{48CB9C41-1979-4E02-AF2D-6C8AE37F0AFF}">
      <dgm:prSet/>
      <dgm:spPr/>
      <dgm:t>
        <a:bodyPr/>
        <a:lstStyle/>
        <a:p>
          <a:endParaRPr lang="en-US"/>
        </a:p>
      </dgm:t>
    </dgm:pt>
    <dgm:pt modelId="{6AFAB194-5B50-49B7-9093-0AC661F3930A}">
      <dgm:prSet/>
      <dgm:spPr/>
      <dgm:t>
        <a:bodyPr/>
        <a:lstStyle/>
        <a:p>
          <a:r>
            <a:rPr lang="pl-PL"/>
            <a:t>-aby okres nauki był jak najbardziej otwarty, </a:t>
          </a:r>
          <a:endParaRPr lang="en-US"/>
        </a:p>
      </dgm:t>
    </dgm:pt>
    <dgm:pt modelId="{E9D8A343-95DE-40D4-8D8D-0EAF4E5B985E}" type="parTrans" cxnId="{5C9B0E7D-85BA-4CAD-9DE6-D8351DFB2B45}">
      <dgm:prSet/>
      <dgm:spPr/>
      <dgm:t>
        <a:bodyPr/>
        <a:lstStyle/>
        <a:p>
          <a:endParaRPr lang="en-US"/>
        </a:p>
      </dgm:t>
    </dgm:pt>
    <dgm:pt modelId="{DCFAA4F9-D025-4902-91B7-683EF2735159}" type="sibTrans" cxnId="{5C9B0E7D-85BA-4CAD-9DE6-D8351DFB2B45}">
      <dgm:prSet/>
      <dgm:spPr/>
      <dgm:t>
        <a:bodyPr/>
        <a:lstStyle/>
        <a:p>
          <a:endParaRPr lang="en-US"/>
        </a:p>
      </dgm:t>
    </dgm:pt>
    <dgm:pt modelId="{71D99316-9667-421C-AFBA-0263EC3FA7D1}">
      <dgm:prSet/>
      <dgm:spPr/>
      <dgm:t>
        <a:bodyPr/>
        <a:lstStyle/>
        <a:p>
          <a:r>
            <a:rPr lang="pl-PL"/>
            <a:t>-by człowiek w tym czasie jak najwięcej się nauczył (z różnych dziedzin życia),</a:t>
          </a:r>
          <a:endParaRPr lang="en-US"/>
        </a:p>
      </dgm:t>
    </dgm:pt>
    <dgm:pt modelId="{8ED30C4B-9EA8-417D-9E23-992DBF832878}" type="parTrans" cxnId="{DE1FFA9E-0ECA-4252-968D-A3240746C8AC}">
      <dgm:prSet/>
      <dgm:spPr/>
      <dgm:t>
        <a:bodyPr/>
        <a:lstStyle/>
        <a:p>
          <a:endParaRPr lang="en-US"/>
        </a:p>
      </dgm:t>
    </dgm:pt>
    <dgm:pt modelId="{D4FC2440-0B05-4362-9E95-587137C40538}" type="sibTrans" cxnId="{DE1FFA9E-0ECA-4252-968D-A3240746C8AC}">
      <dgm:prSet/>
      <dgm:spPr/>
      <dgm:t>
        <a:bodyPr/>
        <a:lstStyle/>
        <a:p>
          <a:endParaRPr lang="en-US"/>
        </a:p>
      </dgm:t>
    </dgm:pt>
    <dgm:pt modelId="{1DD75060-F54A-405B-ABBD-AC8C1DC6F489}">
      <dgm:prSet/>
      <dgm:spPr/>
      <dgm:t>
        <a:bodyPr/>
        <a:lstStyle/>
        <a:p>
          <a:r>
            <a:rPr lang="pl-PL"/>
            <a:t>-zdobył jak najwięcej doświadczeń, które będą mu przydatne w pracy (działalności zawodowej),</a:t>
          </a:r>
          <a:endParaRPr lang="en-US"/>
        </a:p>
      </dgm:t>
    </dgm:pt>
    <dgm:pt modelId="{CFEE4521-0286-4816-9BB3-7D81866AB579}" type="parTrans" cxnId="{2A07492F-2059-4B56-958E-A81F0EF34532}">
      <dgm:prSet/>
      <dgm:spPr/>
      <dgm:t>
        <a:bodyPr/>
        <a:lstStyle/>
        <a:p>
          <a:endParaRPr lang="en-US"/>
        </a:p>
      </dgm:t>
    </dgm:pt>
    <dgm:pt modelId="{335E8471-F44B-419A-9A5B-84600B2A67D1}" type="sibTrans" cxnId="{2A07492F-2059-4B56-958E-A81F0EF34532}">
      <dgm:prSet/>
      <dgm:spPr/>
      <dgm:t>
        <a:bodyPr/>
        <a:lstStyle/>
        <a:p>
          <a:endParaRPr lang="en-US"/>
        </a:p>
      </dgm:t>
    </dgm:pt>
    <dgm:pt modelId="{1CEC03E7-AE90-404B-85BA-5D6280E4F80B}">
      <dgm:prSet/>
      <dgm:spPr/>
      <dgm:t>
        <a:bodyPr/>
        <a:lstStyle/>
        <a:p>
          <a:r>
            <a:rPr lang="pl-PL"/>
            <a:t>-aby zdobył jak najwięcej umiejętności</a:t>
          </a:r>
          <a:endParaRPr lang="en-US"/>
        </a:p>
      </dgm:t>
    </dgm:pt>
    <dgm:pt modelId="{F05065C4-8CBE-4F30-BFF9-838AE2EE0983}" type="parTrans" cxnId="{5A8BD85E-4AAA-43D0-8C64-3D0504914CA0}">
      <dgm:prSet/>
      <dgm:spPr/>
      <dgm:t>
        <a:bodyPr/>
        <a:lstStyle/>
        <a:p>
          <a:endParaRPr lang="en-US"/>
        </a:p>
      </dgm:t>
    </dgm:pt>
    <dgm:pt modelId="{9886354C-672F-42D2-9892-C8798769D500}" type="sibTrans" cxnId="{5A8BD85E-4AAA-43D0-8C64-3D0504914CA0}">
      <dgm:prSet/>
      <dgm:spPr/>
      <dgm:t>
        <a:bodyPr/>
        <a:lstStyle/>
        <a:p>
          <a:endParaRPr lang="en-US"/>
        </a:p>
      </dgm:t>
    </dgm:pt>
    <dgm:pt modelId="{3421CB8F-F710-4D2A-9879-A9E9D96B5479}" type="pres">
      <dgm:prSet presAssocID="{EB76D00E-A97E-4D92-9672-98B0A08D635A}" presName="vert0" presStyleCnt="0">
        <dgm:presLayoutVars>
          <dgm:dir/>
          <dgm:animOne val="branch"/>
          <dgm:animLvl val="lvl"/>
        </dgm:presLayoutVars>
      </dgm:prSet>
      <dgm:spPr/>
    </dgm:pt>
    <dgm:pt modelId="{B8DF209E-9F87-493E-82B0-3BA3A603D003}" type="pres">
      <dgm:prSet presAssocID="{E47585E5-5230-4B94-A7A9-1449E755464A}" presName="thickLine" presStyleLbl="alignNode1" presStyleIdx="0" presStyleCnt="5"/>
      <dgm:spPr/>
    </dgm:pt>
    <dgm:pt modelId="{CC234574-CA03-4075-880A-A773E6A3190B}" type="pres">
      <dgm:prSet presAssocID="{E47585E5-5230-4B94-A7A9-1449E755464A}" presName="horz1" presStyleCnt="0"/>
      <dgm:spPr/>
    </dgm:pt>
    <dgm:pt modelId="{1D2A60FA-A0C6-420D-8173-A8E13013742E}" type="pres">
      <dgm:prSet presAssocID="{E47585E5-5230-4B94-A7A9-1449E755464A}" presName="tx1" presStyleLbl="revTx" presStyleIdx="0" presStyleCnt="5"/>
      <dgm:spPr/>
    </dgm:pt>
    <dgm:pt modelId="{0C97EAAD-29D1-49CD-A693-A3A3EB1004BA}" type="pres">
      <dgm:prSet presAssocID="{E47585E5-5230-4B94-A7A9-1449E755464A}" presName="vert1" presStyleCnt="0"/>
      <dgm:spPr/>
    </dgm:pt>
    <dgm:pt modelId="{7378F985-D8A1-4E52-BEB4-32278FE3FD63}" type="pres">
      <dgm:prSet presAssocID="{6AFAB194-5B50-49B7-9093-0AC661F3930A}" presName="thickLine" presStyleLbl="alignNode1" presStyleIdx="1" presStyleCnt="5"/>
      <dgm:spPr/>
    </dgm:pt>
    <dgm:pt modelId="{B12FA942-BE19-440B-9135-755A07CEE879}" type="pres">
      <dgm:prSet presAssocID="{6AFAB194-5B50-49B7-9093-0AC661F3930A}" presName="horz1" presStyleCnt="0"/>
      <dgm:spPr/>
    </dgm:pt>
    <dgm:pt modelId="{19226E9E-2F73-44AB-AB7A-1F9D20935CA2}" type="pres">
      <dgm:prSet presAssocID="{6AFAB194-5B50-49B7-9093-0AC661F3930A}" presName="tx1" presStyleLbl="revTx" presStyleIdx="1" presStyleCnt="5"/>
      <dgm:spPr/>
    </dgm:pt>
    <dgm:pt modelId="{039B81ED-1368-4845-8FFD-79E04A25295C}" type="pres">
      <dgm:prSet presAssocID="{6AFAB194-5B50-49B7-9093-0AC661F3930A}" presName="vert1" presStyleCnt="0"/>
      <dgm:spPr/>
    </dgm:pt>
    <dgm:pt modelId="{138A3B60-2F0F-4FD1-ABA0-39303A3CDD13}" type="pres">
      <dgm:prSet presAssocID="{71D99316-9667-421C-AFBA-0263EC3FA7D1}" presName="thickLine" presStyleLbl="alignNode1" presStyleIdx="2" presStyleCnt="5"/>
      <dgm:spPr/>
    </dgm:pt>
    <dgm:pt modelId="{299C5BD7-95EB-4FF9-9C87-FDABBFE2B291}" type="pres">
      <dgm:prSet presAssocID="{71D99316-9667-421C-AFBA-0263EC3FA7D1}" presName="horz1" presStyleCnt="0"/>
      <dgm:spPr/>
    </dgm:pt>
    <dgm:pt modelId="{DD61F7CE-7F37-4EC0-8428-9D512F665C54}" type="pres">
      <dgm:prSet presAssocID="{71D99316-9667-421C-AFBA-0263EC3FA7D1}" presName="tx1" presStyleLbl="revTx" presStyleIdx="2" presStyleCnt="5"/>
      <dgm:spPr/>
    </dgm:pt>
    <dgm:pt modelId="{19311560-0809-4EBF-A4D0-C1D2E01BECF4}" type="pres">
      <dgm:prSet presAssocID="{71D99316-9667-421C-AFBA-0263EC3FA7D1}" presName="vert1" presStyleCnt="0"/>
      <dgm:spPr/>
    </dgm:pt>
    <dgm:pt modelId="{44CA0C23-A932-4527-90DE-BCD94DB68CB0}" type="pres">
      <dgm:prSet presAssocID="{1DD75060-F54A-405B-ABBD-AC8C1DC6F489}" presName="thickLine" presStyleLbl="alignNode1" presStyleIdx="3" presStyleCnt="5"/>
      <dgm:spPr/>
    </dgm:pt>
    <dgm:pt modelId="{9972EFE4-6194-43E8-B4E0-4D026912C77D}" type="pres">
      <dgm:prSet presAssocID="{1DD75060-F54A-405B-ABBD-AC8C1DC6F489}" presName="horz1" presStyleCnt="0"/>
      <dgm:spPr/>
    </dgm:pt>
    <dgm:pt modelId="{A7DA5D9C-D00B-434E-84AC-AED3F674C2E4}" type="pres">
      <dgm:prSet presAssocID="{1DD75060-F54A-405B-ABBD-AC8C1DC6F489}" presName="tx1" presStyleLbl="revTx" presStyleIdx="3" presStyleCnt="5"/>
      <dgm:spPr/>
    </dgm:pt>
    <dgm:pt modelId="{6935C56A-4A4E-4F37-97A4-08B9205A4F5B}" type="pres">
      <dgm:prSet presAssocID="{1DD75060-F54A-405B-ABBD-AC8C1DC6F489}" presName="vert1" presStyleCnt="0"/>
      <dgm:spPr/>
    </dgm:pt>
    <dgm:pt modelId="{C91BDB6E-0087-4A67-9A96-0651648DDBBF}" type="pres">
      <dgm:prSet presAssocID="{1CEC03E7-AE90-404B-85BA-5D6280E4F80B}" presName="thickLine" presStyleLbl="alignNode1" presStyleIdx="4" presStyleCnt="5"/>
      <dgm:spPr/>
    </dgm:pt>
    <dgm:pt modelId="{2E8F728B-7C99-4BF3-9866-73D99460D0AF}" type="pres">
      <dgm:prSet presAssocID="{1CEC03E7-AE90-404B-85BA-5D6280E4F80B}" presName="horz1" presStyleCnt="0"/>
      <dgm:spPr/>
    </dgm:pt>
    <dgm:pt modelId="{A432934D-D101-4606-8C49-839356A864A3}" type="pres">
      <dgm:prSet presAssocID="{1CEC03E7-AE90-404B-85BA-5D6280E4F80B}" presName="tx1" presStyleLbl="revTx" presStyleIdx="4" presStyleCnt="5"/>
      <dgm:spPr/>
    </dgm:pt>
    <dgm:pt modelId="{6A552984-D280-41EB-92F1-8CB82212DAC9}" type="pres">
      <dgm:prSet presAssocID="{1CEC03E7-AE90-404B-85BA-5D6280E4F80B}" presName="vert1" presStyleCnt="0"/>
      <dgm:spPr/>
    </dgm:pt>
  </dgm:ptLst>
  <dgm:cxnLst>
    <dgm:cxn modelId="{86B39923-866F-4DD2-8869-A2E0E9007B9E}" type="presOf" srcId="{1DD75060-F54A-405B-ABBD-AC8C1DC6F489}" destId="{A7DA5D9C-D00B-434E-84AC-AED3F674C2E4}" srcOrd="0" destOrd="0" presId="urn:microsoft.com/office/officeart/2008/layout/LinedList"/>
    <dgm:cxn modelId="{2A07492F-2059-4B56-958E-A81F0EF34532}" srcId="{EB76D00E-A97E-4D92-9672-98B0A08D635A}" destId="{1DD75060-F54A-405B-ABBD-AC8C1DC6F489}" srcOrd="3" destOrd="0" parTransId="{CFEE4521-0286-4816-9BB3-7D81866AB579}" sibTransId="{335E8471-F44B-419A-9A5B-84600B2A67D1}"/>
    <dgm:cxn modelId="{5A8BD85E-4AAA-43D0-8C64-3D0504914CA0}" srcId="{EB76D00E-A97E-4D92-9672-98B0A08D635A}" destId="{1CEC03E7-AE90-404B-85BA-5D6280E4F80B}" srcOrd="4" destOrd="0" parTransId="{F05065C4-8CBE-4F30-BFF9-838AE2EE0983}" sibTransId="{9886354C-672F-42D2-9892-C8798769D500}"/>
    <dgm:cxn modelId="{48CB9C41-1979-4E02-AF2D-6C8AE37F0AFF}" srcId="{EB76D00E-A97E-4D92-9672-98B0A08D635A}" destId="{E47585E5-5230-4B94-A7A9-1449E755464A}" srcOrd="0" destOrd="0" parTransId="{22C69FEA-4452-4FC6-A9FB-5B117F5B38AD}" sibTransId="{92B0AED9-CA0A-4386-8F72-1CDC30972537}"/>
    <dgm:cxn modelId="{D7CFF74B-509B-47AB-941C-32493DABF0DA}" type="presOf" srcId="{EB76D00E-A97E-4D92-9672-98B0A08D635A}" destId="{3421CB8F-F710-4D2A-9879-A9E9D96B5479}" srcOrd="0" destOrd="0" presId="urn:microsoft.com/office/officeart/2008/layout/LinedList"/>
    <dgm:cxn modelId="{F6A95358-C857-4CA1-AFAA-96E28FB104CA}" type="presOf" srcId="{E47585E5-5230-4B94-A7A9-1449E755464A}" destId="{1D2A60FA-A0C6-420D-8173-A8E13013742E}" srcOrd="0" destOrd="0" presId="urn:microsoft.com/office/officeart/2008/layout/LinedList"/>
    <dgm:cxn modelId="{5C9B0E7D-85BA-4CAD-9DE6-D8351DFB2B45}" srcId="{EB76D00E-A97E-4D92-9672-98B0A08D635A}" destId="{6AFAB194-5B50-49B7-9093-0AC661F3930A}" srcOrd="1" destOrd="0" parTransId="{E9D8A343-95DE-40D4-8D8D-0EAF4E5B985E}" sibTransId="{DCFAA4F9-D025-4902-91B7-683EF2735159}"/>
    <dgm:cxn modelId="{DE1FFA9E-0ECA-4252-968D-A3240746C8AC}" srcId="{EB76D00E-A97E-4D92-9672-98B0A08D635A}" destId="{71D99316-9667-421C-AFBA-0263EC3FA7D1}" srcOrd="2" destOrd="0" parTransId="{8ED30C4B-9EA8-417D-9E23-992DBF832878}" sibTransId="{D4FC2440-0B05-4362-9E95-587137C40538}"/>
    <dgm:cxn modelId="{9843BCBA-492A-4110-9C72-BE3D1B4CFEE7}" type="presOf" srcId="{1CEC03E7-AE90-404B-85BA-5D6280E4F80B}" destId="{A432934D-D101-4606-8C49-839356A864A3}" srcOrd="0" destOrd="0" presId="urn:microsoft.com/office/officeart/2008/layout/LinedList"/>
    <dgm:cxn modelId="{F30255C0-A0BD-4E1D-B7C1-9BA0276EC54E}" type="presOf" srcId="{71D99316-9667-421C-AFBA-0263EC3FA7D1}" destId="{DD61F7CE-7F37-4EC0-8428-9D512F665C54}" srcOrd="0" destOrd="0" presId="urn:microsoft.com/office/officeart/2008/layout/LinedList"/>
    <dgm:cxn modelId="{293A3AF6-9CEB-4003-ABF3-427CCC178B4A}" type="presOf" srcId="{6AFAB194-5B50-49B7-9093-0AC661F3930A}" destId="{19226E9E-2F73-44AB-AB7A-1F9D20935CA2}" srcOrd="0" destOrd="0" presId="urn:microsoft.com/office/officeart/2008/layout/LinedList"/>
    <dgm:cxn modelId="{F2DFD1E6-064F-4507-89BA-4A2518762133}" type="presParOf" srcId="{3421CB8F-F710-4D2A-9879-A9E9D96B5479}" destId="{B8DF209E-9F87-493E-82B0-3BA3A603D003}" srcOrd="0" destOrd="0" presId="urn:microsoft.com/office/officeart/2008/layout/LinedList"/>
    <dgm:cxn modelId="{C8D24655-5454-46AA-BA43-4302D638F5E6}" type="presParOf" srcId="{3421CB8F-F710-4D2A-9879-A9E9D96B5479}" destId="{CC234574-CA03-4075-880A-A773E6A3190B}" srcOrd="1" destOrd="0" presId="urn:microsoft.com/office/officeart/2008/layout/LinedList"/>
    <dgm:cxn modelId="{B7DD0B47-5754-40AC-8D7F-21D134DCE2E5}" type="presParOf" srcId="{CC234574-CA03-4075-880A-A773E6A3190B}" destId="{1D2A60FA-A0C6-420D-8173-A8E13013742E}" srcOrd="0" destOrd="0" presId="urn:microsoft.com/office/officeart/2008/layout/LinedList"/>
    <dgm:cxn modelId="{5B599E78-0E62-40B7-A5BB-DB6C44257E9E}" type="presParOf" srcId="{CC234574-CA03-4075-880A-A773E6A3190B}" destId="{0C97EAAD-29D1-49CD-A693-A3A3EB1004BA}" srcOrd="1" destOrd="0" presId="urn:microsoft.com/office/officeart/2008/layout/LinedList"/>
    <dgm:cxn modelId="{31B621DF-3D92-4881-B42B-8461241DBA8A}" type="presParOf" srcId="{3421CB8F-F710-4D2A-9879-A9E9D96B5479}" destId="{7378F985-D8A1-4E52-BEB4-32278FE3FD63}" srcOrd="2" destOrd="0" presId="urn:microsoft.com/office/officeart/2008/layout/LinedList"/>
    <dgm:cxn modelId="{75B55FA8-9F17-48A7-B0FE-25521E8DA801}" type="presParOf" srcId="{3421CB8F-F710-4D2A-9879-A9E9D96B5479}" destId="{B12FA942-BE19-440B-9135-755A07CEE879}" srcOrd="3" destOrd="0" presId="urn:microsoft.com/office/officeart/2008/layout/LinedList"/>
    <dgm:cxn modelId="{B5D14340-19EC-450D-9492-0B615E7912A1}" type="presParOf" srcId="{B12FA942-BE19-440B-9135-755A07CEE879}" destId="{19226E9E-2F73-44AB-AB7A-1F9D20935CA2}" srcOrd="0" destOrd="0" presId="urn:microsoft.com/office/officeart/2008/layout/LinedList"/>
    <dgm:cxn modelId="{AED7A3CE-939E-41C1-BFD4-0D4C183BBD8B}" type="presParOf" srcId="{B12FA942-BE19-440B-9135-755A07CEE879}" destId="{039B81ED-1368-4845-8FFD-79E04A25295C}" srcOrd="1" destOrd="0" presId="urn:microsoft.com/office/officeart/2008/layout/LinedList"/>
    <dgm:cxn modelId="{1C8D1655-6FB2-415E-8FBF-371DB80026AC}" type="presParOf" srcId="{3421CB8F-F710-4D2A-9879-A9E9D96B5479}" destId="{138A3B60-2F0F-4FD1-ABA0-39303A3CDD13}" srcOrd="4" destOrd="0" presId="urn:microsoft.com/office/officeart/2008/layout/LinedList"/>
    <dgm:cxn modelId="{F2AE0202-506C-4B0D-A838-84DA04C30D15}" type="presParOf" srcId="{3421CB8F-F710-4D2A-9879-A9E9D96B5479}" destId="{299C5BD7-95EB-4FF9-9C87-FDABBFE2B291}" srcOrd="5" destOrd="0" presId="urn:microsoft.com/office/officeart/2008/layout/LinedList"/>
    <dgm:cxn modelId="{413E7366-1AD1-4B1D-A63F-26A100B4C495}" type="presParOf" srcId="{299C5BD7-95EB-4FF9-9C87-FDABBFE2B291}" destId="{DD61F7CE-7F37-4EC0-8428-9D512F665C54}" srcOrd="0" destOrd="0" presId="urn:microsoft.com/office/officeart/2008/layout/LinedList"/>
    <dgm:cxn modelId="{739431ED-0C60-43BD-B4F4-2BCED7ECD669}" type="presParOf" srcId="{299C5BD7-95EB-4FF9-9C87-FDABBFE2B291}" destId="{19311560-0809-4EBF-A4D0-C1D2E01BECF4}" srcOrd="1" destOrd="0" presId="urn:microsoft.com/office/officeart/2008/layout/LinedList"/>
    <dgm:cxn modelId="{48B312F4-D4AF-4622-9E7F-E68CCE63A525}" type="presParOf" srcId="{3421CB8F-F710-4D2A-9879-A9E9D96B5479}" destId="{44CA0C23-A932-4527-90DE-BCD94DB68CB0}" srcOrd="6" destOrd="0" presId="urn:microsoft.com/office/officeart/2008/layout/LinedList"/>
    <dgm:cxn modelId="{8AA01390-6556-4234-ABE2-3638396CAF36}" type="presParOf" srcId="{3421CB8F-F710-4D2A-9879-A9E9D96B5479}" destId="{9972EFE4-6194-43E8-B4E0-4D026912C77D}" srcOrd="7" destOrd="0" presId="urn:microsoft.com/office/officeart/2008/layout/LinedList"/>
    <dgm:cxn modelId="{964641DC-EB72-4F33-BEF2-C30FCCEF277A}" type="presParOf" srcId="{9972EFE4-6194-43E8-B4E0-4D026912C77D}" destId="{A7DA5D9C-D00B-434E-84AC-AED3F674C2E4}" srcOrd="0" destOrd="0" presId="urn:microsoft.com/office/officeart/2008/layout/LinedList"/>
    <dgm:cxn modelId="{8824F248-6683-4176-9DDD-96F70065F752}" type="presParOf" srcId="{9972EFE4-6194-43E8-B4E0-4D026912C77D}" destId="{6935C56A-4A4E-4F37-97A4-08B9205A4F5B}" srcOrd="1" destOrd="0" presId="urn:microsoft.com/office/officeart/2008/layout/LinedList"/>
    <dgm:cxn modelId="{6F86DBD9-73AF-4BA9-B761-BD7B748769B1}" type="presParOf" srcId="{3421CB8F-F710-4D2A-9879-A9E9D96B5479}" destId="{C91BDB6E-0087-4A67-9A96-0651648DDBBF}" srcOrd="8" destOrd="0" presId="urn:microsoft.com/office/officeart/2008/layout/LinedList"/>
    <dgm:cxn modelId="{8C9A9833-D190-429A-923D-C1D9E1833A04}" type="presParOf" srcId="{3421CB8F-F710-4D2A-9879-A9E9D96B5479}" destId="{2E8F728B-7C99-4BF3-9866-73D99460D0AF}" srcOrd="9" destOrd="0" presId="urn:microsoft.com/office/officeart/2008/layout/LinedList"/>
    <dgm:cxn modelId="{12882F0F-CD68-41A7-B33E-473EC949602C}" type="presParOf" srcId="{2E8F728B-7C99-4BF3-9866-73D99460D0AF}" destId="{A432934D-D101-4606-8C49-839356A864A3}" srcOrd="0" destOrd="0" presId="urn:microsoft.com/office/officeart/2008/layout/LinedList"/>
    <dgm:cxn modelId="{043E0668-10D5-4D8A-AA3D-5D304FCD62C0}" type="presParOf" srcId="{2E8F728B-7C99-4BF3-9866-73D99460D0AF}" destId="{6A552984-D280-41EB-92F1-8CB82212DA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F68FB1-7194-4649-BAD6-B487D47815F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73EE5CD-6D80-4D91-9071-8B2A57BD811D}">
      <dgm:prSet/>
      <dgm:spPr/>
      <dgm:t>
        <a:bodyPr/>
        <a:lstStyle/>
        <a:p>
          <a:r>
            <a:rPr lang="pl-PL"/>
            <a:t>Można tu przytoczyć słowa Petera Druckera (pisarza, nauczyciela kształcącego menedżerów):</a:t>
          </a:r>
          <a:endParaRPr lang="en-US"/>
        </a:p>
      </dgm:t>
    </dgm:pt>
    <dgm:pt modelId="{D00C55FC-BDB2-4873-A49B-D39DC6DD4D74}" type="parTrans" cxnId="{AD91E2D7-89FD-4573-BF01-8F72801C0EAD}">
      <dgm:prSet/>
      <dgm:spPr/>
      <dgm:t>
        <a:bodyPr/>
        <a:lstStyle/>
        <a:p>
          <a:endParaRPr lang="en-US"/>
        </a:p>
      </dgm:t>
    </dgm:pt>
    <dgm:pt modelId="{96583EDE-AF46-4F57-9A8F-F29BA29EDBAD}" type="sibTrans" cxnId="{AD91E2D7-89FD-4573-BF01-8F72801C0EAD}">
      <dgm:prSet/>
      <dgm:spPr/>
      <dgm:t>
        <a:bodyPr/>
        <a:lstStyle/>
        <a:p>
          <a:endParaRPr lang="en-US"/>
        </a:p>
      </dgm:t>
    </dgm:pt>
    <dgm:pt modelId="{2FD70BBE-C93B-4974-9B53-9AC0C5477DF1}">
      <dgm:prSet/>
      <dgm:spPr/>
      <dgm:t>
        <a:bodyPr/>
        <a:lstStyle/>
        <a:p>
          <a:r>
            <a:rPr lang="pl-PL"/>
            <a:t>"Jeśli przez całe swoje życie zawodowe robiłeś jedno, to znaczy że nigdy nie dowiedziałeś się, kim byłeś."</a:t>
          </a:r>
          <a:endParaRPr lang="en-US"/>
        </a:p>
      </dgm:t>
    </dgm:pt>
    <dgm:pt modelId="{172119E0-AC24-44A1-9A84-7AAF0DD00C13}" type="parTrans" cxnId="{1F487660-6799-4F10-BEA6-FC4751A34D48}">
      <dgm:prSet/>
      <dgm:spPr/>
      <dgm:t>
        <a:bodyPr/>
        <a:lstStyle/>
        <a:p>
          <a:endParaRPr lang="en-US"/>
        </a:p>
      </dgm:t>
    </dgm:pt>
    <dgm:pt modelId="{DC6E81DC-80FE-4152-8DF8-413A2C0914C4}" type="sibTrans" cxnId="{1F487660-6799-4F10-BEA6-FC4751A34D48}">
      <dgm:prSet/>
      <dgm:spPr/>
      <dgm:t>
        <a:bodyPr/>
        <a:lstStyle/>
        <a:p>
          <a:endParaRPr lang="en-US"/>
        </a:p>
      </dgm:t>
    </dgm:pt>
    <dgm:pt modelId="{DB0E8F04-3B7D-4CCF-B3AD-235AF8495248}">
      <dgm:prSet/>
      <dgm:spPr/>
      <dgm:t>
        <a:bodyPr/>
        <a:lstStyle/>
        <a:p>
          <a:r>
            <a:rPr lang="pl-PL"/>
            <a:t>Parafrazując to stwierdzenie i patrząc na nie jakby od końca można powiedzieć, że: Im lepiej się poznasz, tym łatwiej będzie ci się znaleźć w różnych sytuacjach, również zawodowych</a:t>
          </a:r>
          <a:endParaRPr lang="en-US"/>
        </a:p>
      </dgm:t>
    </dgm:pt>
    <dgm:pt modelId="{96DF969B-FC9E-470D-BFD7-E0E878B68CA2}" type="parTrans" cxnId="{2BC7CDB3-85BC-42B3-BF9D-5903E2555850}">
      <dgm:prSet/>
      <dgm:spPr/>
      <dgm:t>
        <a:bodyPr/>
        <a:lstStyle/>
        <a:p>
          <a:endParaRPr lang="en-US"/>
        </a:p>
      </dgm:t>
    </dgm:pt>
    <dgm:pt modelId="{A84F1D11-5AA5-4618-932A-3E0B935EBD86}" type="sibTrans" cxnId="{2BC7CDB3-85BC-42B3-BF9D-5903E2555850}">
      <dgm:prSet/>
      <dgm:spPr/>
      <dgm:t>
        <a:bodyPr/>
        <a:lstStyle/>
        <a:p>
          <a:endParaRPr lang="en-US"/>
        </a:p>
      </dgm:t>
    </dgm:pt>
    <dgm:pt modelId="{92D87F4A-EFCC-40AF-9225-A862895BF89C}" type="pres">
      <dgm:prSet presAssocID="{CBF68FB1-7194-4649-BAD6-B487D47815F7}" presName="vert0" presStyleCnt="0">
        <dgm:presLayoutVars>
          <dgm:dir/>
          <dgm:animOne val="branch"/>
          <dgm:animLvl val="lvl"/>
        </dgm:presLayoutVars>
      </dgm:prSet>
      <dgm:spPr/>
    </dgm:pt>
    <dgm:pt modelId="{54EEA686-BE8C-446D-B429-42AC83A4F435}" type="pres">
      <dgm:prSet presAssocID="{C73EE5CD-6D80-4D91-9071-8B2A57BD811D}" presName="thickLine" presStyleLbl="alignNode1" presStyleIdx="0" presStyleCnt="3"/>
      <dgm:spPr/>
    </dgm:pt>
    <dgm:pt modelId="{54D95AC6-A4EE-484B-B365-46A254D2FA7F}" type="pres">
      <dgm:prSet presAssocID="{C73EE5CD-6D80-4D91-9071-8B2A57BD811D}" presName="horz1" presStyleCnt="0"/>
      <dgm:spPr/>
    </dgm:pt>
    <dgm:pt modelId="{82B5FDF0-96BC-495D-BE49-9011793FA084}" type="pres">
      <dgm:prSet presAssocID="{C73EE5CD-6D80-4D91-9071-8B2A57BD811D}" presName="tx1" presStyleLbl="revTx" presStyleIdx="0" presStyleCnt="3"/>
      <dgm:spPr/>
    </dgm:pt>
    <dgm:pt modelId="{23F88349-4804-4204-B755-F32289EAE8CD}" type="pres">
      <dgm:prSet presAssocID="{C73EE5CD-6D80-4D91-9071-8B2A57BD811D}" presName="vert1" presStyleCnt="0"/>
      <dgm:spPr/>
    </dgm:pt>
    <dgm:pt modelId="{AA9EA287-F782-4616-ACA0-18258A3565E5}" type="pres">
      <dgm:prSet presAssocID="{2FD70BBE-C93B-4974-9B53-9AC0C5477DF1}" presName="thickLine" presStyleLbl="alignNode1" presStyleIdx="1" presStyleCnt="3"/>
      <dgm:spPr/>
    </dgm:pt>
    <dgm:pt modelId="{95DC7EAC-2D07-45F8-9AFF-EF3D052347EC}" type="pres">
      <dgm:prSet presAssocID="{2FD70BBE-C93B-4974-9B53-9AC0C5477DF1}" presName="horz1" presStyleCnt="0"/>
      <dgm:spPr/>
    </dgm:pt>
    <dgm:pt modelId="{7F8775D5-00CC-43E9-AA1E-35BD782F582B}" type="pres">
      <dgm:prSet presAssocID="{2FD70BBE-C93B-4974-9B53-9AC0C5477DF1}" presName="tx1" presStyleLbl="revTx" presStyleIdx="1" presStyleCnt="3"/>
      <dgm:spPr/>
    </dgm:pt>
    <dgm:pt modelId="{28C9B659-0156-4B20-B109-4526D80B58C8}" type="pres">
      <dgm:prSet presAssocID="{2FD70BBE-C93B-4974-9B53-9AC0C5477DF1}" presName="vert1" presStyleCnt="0"/>
      <dgm:spPr/>
    </dgm:pt>
    <dgm:pt modelId="{F94EE183-FE09-48F7-A6CF-EA7FE45D0348}" type="pres">
      <dgm:prSet presAssocID="{DB0E8F04-3B7D-4CCF-B3AD-235AF8495248}" presName="thickLine" presStyleLbl="alignNode1" presStyleIdx="2" presStyleCnt="3"/>
      <dgm:spPr/>
    </dgm:pt>
    <dgm:pt modelId="{BDB00412-7403-4E72-8E44-3D1A87FEB423}" type="pres">
      <dgm:prSet presAssocID="{DB0E8F04-3B7D-4CCF-B3AD-235AF8495248}" presName="horz1" presStyleCnt="0"/>
      <dgm:spPr/>
    </dgm:pt>
    <dgm:pt modelId="{EE7F4440-6DA2-48C4-A369-25FE6246CB65}" type="pres">
      <dgm:prSet presAssocID="{DB0E8F04-3B7D-4CCF-B3AD-235AF8495248}" presName="tx1" presStyleLbl="revTx" presStyleIdx="2" presStyleCnt="3"/>
      <dgm:spPr/>
    </dgm:pt>
    <dgm:pt modelId="{944F10A1-9CCB-4958-8523-D0929D302FDF}" type="pres">
      <dgm:prSet presAssocID="{DB0E8F04-3B7D-4CCF-B3AD-235AF8495248}" presName="vert1" presStyleCnt="0"/>
      <dgm:spPr/>
    </dgm:pt>
  </dgm:ptLst>
  <dgm:cxnLst>
    <dgm:cxn modelId="{60765137-A899-4686-88A3-C3B33BC0E213}" type="presOf" srcId="{2FD70BBE-C93B-4974-9B53-9AC0C5477DF1}" destId="{7F8775D5-00CC-43E9-AA1E-35BD782F582B}" srcOrd="0" destOrd="0" presId="urn:microsoft.com/office/officeart/2008/layout/LinedList"/>
    <dgm:cxn modelId="{1F487660-6799-4F10-BEA6-FC4751A34D48}" srcId="{CBF68FB1-7194-4649-BAD6-B487D47815F7}" destId="{2FD70BBE-C93B-4974-9B53-9AC0C5477DF1}" srcOrd="1" destOrd="0" parTransId="{172119E0-AC24-44A1-9A84-7AAF0DD00C13}" sibTransId="{DC6E81DC-80FE-4152-8DF8-413A2C0914C4}"/>
    <dgm:cxn modelId="{2BC7CDB3-85BC-42B3-BF9D-5903E2555850}" srcId="{CBF68FB1-7194-4649-BAD6-B487D47815F7}" destId="{DB0E8F04-3B7D-4CCF-B3AD-235AF8495248}" srcOrd="2" destOrd="0" parTransId="{96DF969B-FC9E-470D-BFD7-E0E878B68CA2}" sibTransId="{A84F1D11-5AA5-4618-932A-3E0B935EBD86}"/>
    <dgm:cxn modelId="{7C0B7FD6-14F8-46C3-B9FC-6949533CE50F}" type="presOf" srcId="{CBF68FB1-7194-4649-BAD6-B487D47815F7}" destId="{92D87F4A-EFCC-40AF-9225-A862895BF89C}" srcOrd="0" destOrd="0" presId="urn:microsoft.com/office/officeart/2008/layout/LinedList"/>
    <dgm:cxn modelId="{AD91E2D7-89FD-4573-BF01-8F72801C0EAD}" srcId="{CBF68FB1-7194-4649-BAD6-B487D47815F7}" destId="{C73EE5CD-6D80-4D91-9071-8B2A57BD811D}" srcOrd="0" destOrd="0" parTransId="{D00C55FC-BDB2-4873-A49B-D39DC6DD4D74}" sibTransId="{96583EDE-AF46-4F57-9A8F-F29BA29EDBAD}"/>
    <dgm:cxn modelId="{BD876BDD-8ADA-487E-B538-04F6ED813276}" type="presOf" srcId="{C73EE5CD-6D80-4D91-9071-8B2A57BD811D}" destId="{82B5FDF0-96BC-495D-BE49-9011793FA084}" srcOrd="0" destOrd="0" presId="urn:microsoft.com/office/officeart/2008/layout/LinedList"/>
    <dgm:cxn modelId="{BBBB1EE8-268A-4133-9DAD-468E9982902F}" type="presOf" srcId="{DB0E8F04-3B7D-4CCF-B3AD-235AF8495248}" destId="{EE7F4440-6DA2-48C4-A369-25FE6246CB65}" srcOrd="0" destOrd="0" presId="urn:microsoft.com/office/officeart/2008/layout/LinedList"/>
    <dgm:cxn modelId="{14F3CE85-FB4F-44FF-993E-7113D3FD2FD2}" type="presParOf" srcId="{92D87F4A-EFCC-40AF-9225-A862895BF89C}" destId="{54EEA686-BE8C-446D-B429-42AC83A4F435}" srcOrd="0" destOrd="0" presId="urn:microsoft.com/office/officeart/2008/layout/LinedList"/>
    <dgm:cxn modelId="{22DF5BA5-261F-493E-9784-BB3375222F8A}" type="presParOf" srcId="{92D87F4A-EFCC-40AF-9225-A862895BF89C}" destId="{54D95AC6-A4EE-484B-B365-46A254D2FA7F}" srcOrd="1" destOrd="0" presId="urn:microsoft.com/office/officeart/2008/layout/LinedList"/>
    <dgm:cxn modelId="{0DF50F24-3364-43EA-9322-298356170CCF}" type="presParOf" srcId="{54D95AC6-A4EE-484B-B365-46A254D2FA7F}" destId="{82B5FDF0-96BC-495D-BE49-9011793FA084}" srcOrd="0" destOrd="0" presId="urn:microsoft.com/office/officeart/2008/layout/LinedList"/>
    <dgm:cxn modelId="{42E4E91D-7DA1-4B0F-8A6F-39875DBBA6C0}" type="presParOf" srcId="{54D95AC6-A4EE-484B-B365-46A254D2FA7F}" destId="{23F88349-4804-4204-B755-F32289EAE8CD}" srcOrd="1" destOrd="0" presId="urn:microsoft.com/office/officeart/2008/layout/LinedList"/>
    <dgm:cxn modelId="{F6A347AA-1ED6-4C88-962F-A9B20D02E0EC}" type="presParOf" srcId="{92D87F4A-EFCC-40AF-9225-A862895BF89C}" destId="{AA9EA287-F782-4616-ACA0-18258A3565E5}" srcOrd="2" destOrd="0" presId="urn:microsoft.com/office/officeart/2008/layout/LinedList"/>
    <dgm:cxn modelId="{3E858465-9722-48AF-88EE-788235D0883C}" type="presParOf" srcId="{92D87F4A-EFCC-40AF-9225-A862895BF89C}" destId="{95DC7EAC-2D07-45F8-9AFF-EF3D052347EC}" srcOrd="3" destOrd="0" presId="urn:microsoft.com/office/officeart/2008/layout/LinedList"/>
    <dgm:cxn modelId="{21624D42-3BF6-44F4-967F-971DC51F3DDA}" type="presParOf" srcId="{95DC7EAC-2D07-45F8-9AFF-EF3D052347EC}" destId="{7F8775D5-00CC-43E9-AA1E-35BD782F582B}" srcOrd="0" destOrd="0" presId="urn:microsoft.com/office/officeart/2008/layout/LinedList"/>
    <dgm:cxn modelId="{D60D999A-7E1A-4EFE-970A-DC5768478165}" type="presParOf" srcId="{95DC7EAC-2D07-45F8-9AFF-EF3D052347EC}" destId="{28C9B659-0156-4B20-B109-4526D80B58C8}" srcOrd="1" destOrd="0" presId="urn:microsoft.com/office/officeart/2008/layout/LinedList"/>
    <dgm:cxn modelId="{501180BA-5503-4E07-8302-770B8BD878C7}" type="presParOf" srcId="{92D87F4A-EFCC-40AF-9225-A862895BF89C}" destId="{F94EE183-FE09-48F7-A6CF-EA7FE45D0348}" srcOrd="4" destOrd="0" presId="urn:microsoft.com/office/officeart/2008/layout/LinedList"/>
    <dgm:cxn modelId="{FEC08C8B-76CE-4CAA-B360-52C9B6244139}" type="presParOf" srcId="{92D87F4A-EFCC-40AF-9225-A862895BF89C}" destId="{BDB00412-7403-4E72-8E44-3D1A87FEB423}" srcOrd="5" destOrd="0" presId="urn:microsoft.com/office/officeart/2008/layout/LinedList"/>
    <dgm:cxn modelId="{4802C426-E322-485C-9F23-91FB92035271}" type="presParOf" srcId="{BDB00412-7403-4E72-8E44-3D1A87FEB423}" destId="{EE7F4440-6DA2-48C4-A369-25FE6246CB65}" srcOrd="0" destOrd="0" presId="urn:microsoft.com/office/officeart/2008/layout/LinedList"/>
    <dgm:cxn modelId="{FC6747C3-A9F4-4D44-B984-05635D305BB8}" type="presParOf" srcId="{BDB00412-7403-4E72-8E44-3D1A87FEB423}" destId="{944F10A1-9CCB-4958-8523-D0929D302F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C90992-58ED-4132-AC46-D9634E55C48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875209E-B394-4146-B22B-78A0B41EFDA1}">
      <dgm:prSet/>
      <dgm:spPr/>
      <dgm:t>
        <a:bodyPr/>
        <a:lstStyle/>
        <a:p>
          <a:r>
            <a:rPr lang="pl-PL"/>
            <a:t>Skutki nietrafnego wyboru, mało świadomych decyzji to m.in.:</a:t>
          </a:r>
          <a:endParaRPr lang="en-US"/>
        </a:p>
      </dgm:t>
    </dgm:pt>
    <dgm:pt modelId="{6DB7194F-DCB1-4416-86BD-4E46C7C0E7B7}" type="parTrans" cxnId="{9DD0D6E2-9A17-4B97-9A04-9D9A7A55E12A}">
      <dgm:prSet/>
      <dgm:spPr/>
      <dgm:t>
        <a:bodyPr/>
        <a:lstStyle/>
        <a:p>
          <a:endParaRPr lang="en-US"/>
        </a:p>
      </dgm:t>
    </dgm:pt>
    <dgm:pt modelId="{5CDB1E22-0648-4C24-9F2D-8127C907768E}" type="sibTrans" cxnId="{9DD0D6E2-9A17-4B97-9A04-9D9A7A55E12A}">
      <dgm:prSet/>
      <dgm:spPr/>
      <dgm:t>
        <a:bodyPr/>
        <a:lstStyle/>
        <a:p>
          <a:endParaRPr lang="en-US"/>
        </a:p>
      </dgm:t>
    </dgm:pt>
    <dgm:pt modelId="{9244302C-044A-4037-977E-CEE928F8260A}">
      <dgm:prSet/>
      <dgm:spPr/>
      <dgm:t>
        <a:bodyPr/>
        <a:lstStyle/>
        <a:p>
          <a:r>
            <a:rPr lang="pl-PL"/>
            <a:t>niepodejmowanie pracy w wyuczonym zawodzie (strata czasu, po co się tego uczyć, skoro nam nie odpowiada),</a:t>
          </a:r>
          <a:endParaRPr lang="en-US"/>
        </a:p>
      </dgm:t>
    </dgm:pt>
    <dgm:pt modelId="{EF626087-AC1C-4429-9230-809E8FF7415B}" type="parTrans" cxnId="{660F4338-3F87-427D-AF99-8852950BB19B}">
      <dgm:prSet/>
      <dgm:spPr/>
      <dgm:t>
        <a:bodyPr/>
        <a:lstStyle/>
        <a:p>
          <a:endParaRPr lang="en-US"/>
        </a:p>
      </dgm:t>
    </dgm:pt>
    <dgm:pt modelId="{3B1EBC15-6E39-4183-B9B4-CFB0A95F7070}" type="sibTrans" cxnId="{660F4338-3F87-427D-AF99-8852950BB19B}">
      <dgm:prSet/>
      <dgm:spPr/>
      <dgm:t>
        <a:bodyPr/>
        <a:lstStyle/>
        <a:p>
          <a:endParaRPr lang="en-US"/>
        </a:p>
      </dgm:t>
    </dgm:pt>
    <dgm:pt modelId="{62054E41-A00E-4E23-B89F-940F3F86CDAC}">
      <dgm:prSet/>
      <dgm:spPr/>
      <dgm:t>
        <a:bodyPr/>
        <a:lstStyle/>
        <a:p>
          <a:r>
            <a:rPr lang="pl-PL"/>
            <a:t>niska jakość wykonywanej pracy (z powodu braku uzdolnień czy zainteresowań w tym kierunku),</a:t>
          </a:r>
          <a:endParaRPr lang="en-US"/>
        </a:p>
      </dgm:t>
    </dgm:pt>
    <dgm:pt modelId="{5EF0B0A9-7931-4B93-80DE-9FB09B1FACAC}" type="parTrans" cxnId="{CFC5A6B4-87AF-409A-BA67-0CB7D22F33BD}">
      <dgm:prSet/>
      <dgm:spPr/>
      <dgm:t>
        <a:bodyPr/>
        <a:lstStyle/>
        <a:p>
          <a:endParaRPr lang="en-US"/>
        </a:p>
      </dgm:t>
    </dgm:pt>
    <dgm:pt modelId="{A3CACBD8-1037-49EC-B32E-098197B516B3}" type="sibTrans" cxnId="{CFC5A6B4-87AF-409A-BA67-0CB7D22F33BD}">
      <dgm:prSet/>
      <dgm:spPr/>
      <dgm:t>
        <a:bodyPr/>
        <a:lstStyle/>
        <a:p>
          <a:endParaRPr lang="en-US"/>
        </a:p>
      </dgm:t>
    </dgm:pt>
    <dgm:pt modelId="{9AD9C70B-EB67-48BE-9DF6-46320EF2996F}">
      <dgm:prSet/>
      <dgm:spPr/>
      <dgm:t>
        <a:bodyPr/>
        <a:lstStyle/>
        <a:p>
          <a:r>
            <a:rPr lang="pl-PL"/>
            <a:t>brak satysfakcji z pracy,</a:t>
          </a:r>
          <a:endParaRPr lang="en-US"/>
        </a:p>
      </dgm:t>
    </dgm:pt>
    <dgm:pt modelId="{4A4D1579-F6E2-4AF6-835A-4C6B58AFC012}" type="parTrans" cxnId="{60DA1F8F-90F4-4079-BA56-0D732079D5E3}">
      <dgm:prSet/>
      <dgm:spPr/>
      <dgm:t>
        <a:bodyPr/>
        <a:lstStyle/>
        <a:p>
          <a:endParaRPr lang="en-US"/>
        </a:p>
      </dgm:t>
    </dgm:pt>
    <dgm:pt modelId="{99C4E121-36DD-413C-AE3C-4275E431E1AA}" type="sibTrans" cxnId="{60DA1F8F-90F4-4079-BA56-0D732079D5E3}">
      <dgm:prSet/>
      <dgm:spPr/>
      <dgm:t>
        <a:bodyPr/>
        <a:lstStyle/>
        <a:p>
          <a:endParaRPr lang="en-US"/>
        </a:p>
      </dgm:t>
    </dgm:pt>
    <dgm:pt modelId="{E8BE67FC-8D89-41D3-B7B5-41EF29B0EE00}">
      <dgm:prSet/>
      <dgm:spPr/>
      <dgm:t>
        <a:bodyPr/>
        <a:lstStyle/>
        <a:p>
          <a:r>
            <a:rPr lang="pl-PL"/>
            <a:t>napięcie psychiczne (gdy stwierdzamy, że praca nie sprawia nam przyjemności, że przerasta nasze możliwości, czy przeciwnie – że nas nudzi).</a:t>
          </a:r>
          <a:endParaRPr lang="en-US"/>
        </a:p>
      </dgm:t>
    </dgm:pt>
    <dgm:pt modelId="{A58369F0-DED1-4D45-93C9-49EE351BC10D}" type="parTrans" cxnId="{36CDBAED-0F68-4A73-A327-E5E8951FBA73}">
      <dgm:prSet/>
      <dgm:spPr/>
      <dgm:t>
        <a:bodyPr/>
        <a:lstStyle/>
        <a:p>
          <a:endParaRPr lang="en-US"/>
        </a:p>
      </dgm:t>
    </dgm:pt>
    <dgm:pt modelId="{67FAC1F8-DF2C-41A8-9D70-915EC58CF92C}" type="sibTrans" cxnId="{36CDBAED-0F68-4A73-A327-E5E8951FBA73}">
      <dgm:prSet/>
      <dgm:spPr/>
      <dgm:t>
        <a:bodyPr/>
        <a:lstStyle/>
        <a:p>
          <a:endParaRPr lang="en-US"/>
        </a:p>
      </dgm:t>
    </dgm:pt>
    <dgm:pt modelId="{26ADFE2B-5F62-4097-8D8A-1CE63C1FB540}" type="pres">
      <dgm:prSet presAssocID="{BCC90992-58ED-4132-AC46-D9634E55C487}" presName="vert0" presStyleCnt="0">
        <dgm:presLayoutVars>
          <dgm:dir/>
          <dgm:animOne val="branch"/>
          <dgm:animLvl val="lvl"/>
        </dgm:presLayoutVars>
      </dgm:prSet>
      <dgm:spPr/>
    </dgm:pt>
    <dgm:pt modelId="{D0C7A600-5949-4FE8-BC81-68B33BC0DDC1}" type="pres">
      <dgm:prSet presAssocID="{B875209E-B394-4146-B22B-78A0B41EFDA1}" presName="thickLine" presStyleLbl="alignNode1" presStyleIdx="0" presStyleCnt="5"/>
      <dgm:spPr/>
    </dgm:pt>
    <dgm:pt modelId="{1812EA2B-5FCC-4003-AAF0-C80D8B1E1F27}" type="pres">
      <dgm:prSet presAssocID="{B875209E-B394-4146-B22B-78A0B41EFDA1}" presName="horz1" presStyleCnt="0"/>
      <dgm:spPr/>
    </dgm:pt>
    <dgm:pt modelId="{B9F2EFC2-B867-4BDE-A75B-138F952702C9}" type="pres">
      <dgm:prSet presAssocID="{B875209E-B394-4146-B22B-78A0B41EFDA1}" presName="tx1" presStyleLbl="revTx" presStyleIdx="0" presStyleCnt="5"/>
      <dgm:spPr/>
    </dgm:pt>
    <dgm:pt modelId="{52333947-DB94-426D-AC2C-B18A7787D9D6}" type="pres">
      <dgm:prSet presAssocID="{B875209E-B394-4146-B22B-78A0B41EFDA1}" presName="vert1" presStyleCnt="0"/>
      <dgm:spPr/>
    </dgm:pt>
    <dgm:pt modelId="{3C7E8DF6-759D-4B86-9467-6EDDD83BF871}" type="pres">
      <dgm:prSet presAssocID="{9244302C-044A-4037-977E-CEE928F8260A}" presName="thickLine" presStyleLbl="alignNode1" presStyleIdx="1" presStyleCnt="5"/>
      <dgm:spPr/>
    </dgm:pt>
    <dgm:pt modelId="{09D7B214-FBDC-4EB4-BA08-CC2AF1CA1D01}" type="pres">
      <dgm:prSet presAssocID="{9244302C-044A-4037-977E-CEE928F8260A}" presName="horz1" presStyleCnt="0"/>
      <dgm:spPr/>
    </dgm:pt>
    <dgm:pt modelId="{342BFCAE-50B7-4759-A72A-5D44E06E7A6C}" type="pres">
      <dgm:prSet presAssocID="{9244302C-044A-4037-977E-CEE928F8260A}" presName="tx1" presStyleLbl="revTx" presStyleIdx="1" presStyleCnt="5"/>
      <dgm:spPr/>
    </dgm:pt>
    <dgm:pt modelId="{4E6B2F9B-EDEA-4473-BD1D-96D42A21E4F7}" type="pres">
      <dgm:prSet presAssocID="{9244302C-044A-4037-977E-CEE928F8260A}" presName="vert1" presStyleCnt="0"/>
      <dgm:spPr/>
    </dgm:pt>
    <dgm:pt modelId="{AC38CBE7-CFDC-4242-8B3B-8FB5F34565DD}" type="pres">
      <dgm:prSet presAssocID="{62054E41-A00E-4E23-B89F-940F3F86CDAC}" presName="thickLine" presStyleLbl="alignNode1" presStyleIdx="2" presStyleCnt="5"/>
      <dgm:spPr/>
    </dgm:pt>
    <dgm:pt modelId="{6EE6622B-8EB3-443D-8C46-605FC96C7C33}" type="pres">
      <dgm:prSet presAssocID="{62054E41-A00E-4E23-B89F-940F3F86CDAC}" presName="horz1" presStyleCnt="0"/>
      <dgm:spPr/>
    </dgm:pt>
    <dgm:pt modelId="{4E4B6875-FB38-4B40-8606-F6ECA35DA7C3}" type="pres">
      <dgm:prSet presAssocID="{62054E41-A00E-4E23-B89F-940F3F86CDAC}" presName="tx1" presStyleLbl="revTx" presStyleIdx="2" presStyleCnt="5"/>
      <dgm:spPr/>
    </dgm:pt>
    <dgm:pt modelId="{13AD1253-6882-4440-9FAA-4D852FB2C5BC}" type="pres">
      <dgm:prSet presAssocID="{62054E41-A00E-4E23-B89F-940F3F86CDAC}" presName="vert1" presStyleCnt="0"/>
      <dgm:spPr/>
    </dgm:pt>
    <dgm:pt modelId="{2FFB08DB-F8C9-4391-8E76-D9B8ADFDDB5D}" type="pres">
      <dgm:prSet presAssocID="{9AD9C70B-EB67-48BE-9DF6-46320EF2996F}" presName="thickLine" presStyleLbl="alignNode1" presStyleIdx="3" presStyleCnt="5"/>
      <dgm:spPr/>
    </dgm:pt>
    <dgm:pt modelId="{A8193960-E5CC-4C0F-BC1C-280897CBE601}" type="pres">
      <dgm:prSet presAssocID="{9AD9C70B-EB67-48BE-9DF6-46320EF2996F}" presName="horz1" presStyleCnt="0"/>
      <dgm:spPr/>
    </dgm:pt>
    <dgm:pt modelId="{E10BC4C5-0669-4A22-ADA2-FB7A231D2E68}" type="pres">
      <dgm:prSet presAssocID="{9AD9C70B-EB67-48BE-9DF6-46320EF2996F}" presName="tx1" presStyleLbl="revTx" presStyleIdx="3" presStyleCnt="5"/>
      <dgm:spPr/>
    </dgm:pt>
    <dgm:pt modelId="{01089700-73B7-4BE5-A7FA-65114598C252}" type="pres">
      <dgm:prSet presAssocID="{9AD9C70B-EB67-48BE-9DF6-46320EF2996F}" presName="vert1" presStyleCnt="0"/>
      <dgm:spPr/>
    </dgm:pt>
    <dgm:pt modelId="{644FC937-6D3F-4026-8341-72511F554AEE}" type="pres">
      <dgm:prSet presAssocID="{E8BE67FC-8D89-41D3-B7B5-41EF29B0EE00}" presName="thickLine" presStyleLbl="alignNode1" presStyleIdx="4" presStyleCnt="5"/>
      <dgm:spPr/>
    </dgm:pt>
    <dgm:pt modelId="{889213F5-0F16-456A-A856-C7E4F7B3FE67}" type="pres">
      <dgm:prSet presAssocID="{E8BE67FC-8D89-41D3-B7B5-41EF29B0EE00}" presName="horz1" presStyleCnt="0"/>
      <dgm:spPr/>
    </dgm:pt>
    <dgm:pt modelId="{7558FD1C-1EF3-4E01-A024-84DE249180F0}" type="pres">
      <dgm:prSet presAssocID="{E8BE67FC-8D89-41D3-B7B5-41EF29B0EE00}" presName="tx1" presStyleLbl="revTx" presStyleIdx="4" presStyleCnt="5"/>
      <dgm:spPr/>
    </dgm:pt>
    <dgm:pt modelId="{58FFCAE7-4F6E-431E-B257-E60183445E4F}" type="pres">
      <dgm:prSet presAssocID="{E8BE67FC-8D89-41D3-B7B5-41EF29B0EE00}" presName="vert1" presStyleCnt="0"/>
      <dgm:spPr/>
    </dgm:pt>
  </dgm:ptLst>
  <dgm:cxnLst>
    <dgm:cxn modelId="{D74EAA02-1DCC-43F3-8CBA-97D1FDE172A9}" type="presOf" srcId="{B875209E-B394-4146-B22B-78A0B41EFDA1}" destId="{B9F2EFC2-B867-4BDE-A75B-138F952702C9}" srcOrd="0" destOrd="0" presId="urn:microsoft.com/office/officeart/2008/layout/LinedList"/>
    <dgm:cxn modelId="{6C03F726-00F9-40DE-8B16-1C76871BB157}" type="presOf" srcId="{E8BE67FC-8D89-41D3-B7B5-41EF29B0EE00}" destId="{7558FD1C-1EF3-4E01-A024-84DE249180F0}" srcOrd="0" destOrd="0" presId="urn:microsoft.com/office/officeart/2008/layout/LinedList"/>
    <dgm:cxn modelId="{660F4338-3F87-427D-AF99-8852950BB19B}" srcId="{BCC90992-58ED-4132-AC46-D9634E55C487}" destId="{9244302C-044A-4037-977E-CEE928F8260A}" srcOrd="1" destOrd="0" parTransId="{EF626087-AC1C-4429-9230-809E8FF7415B}" sibTransId="{3B1EBC15-6E39-4183-B9B4-CFB0A95F7070}"/>
    <dgm:cxn modelId="{A0868D40-977C-48C7-9BD5-47B1EF4363E7}" type="presOf" srcId="{62054E41-A00E-4E23-B89F-940F3F86CDAC}" destId="{4E4B6875-FB38-4B40-8606-F6ECA35DA7C3}" srcOrd="0" destOrd="0" presId="urn:microsoft.com/office/officeart/2008/layout/LinedList"/>
    <dgm:cxn modelId="{734DD788-BB07-4146-B937-6C3B0E12BDFE}" type="presOf" srcId="{9244302C-044A-4037-977E-CEE928F8260A}" destId="{342BFCAE-50B7-4759-A72A-5D44E06E7A6C}" srcOrd="0" destOrd="0" presId="urn:microsoft.com/office/officeart/2008/layout/LinedList"/>
    <dgm:cxn modelId="{60DA1F8F-90F4-4079-BA56-0D732079D5E3}" srcId="{BCC90992-58ED-4132-AC46-D9634E55C487}" destId="{9AD9C70B-EB67-48BE-9DF6-46320EF2996F}" srcOrd="3" destOrd="0" parTransId="{4A4D1579-F6E2-4AF6-835A-4C6B58AFC012}" sibTransId="{99C4E121-36DD-413C-AE3C-4275E431E1AA}"/>
    <dgm:cxn modelId="{CFC5A6B4-87AF-409A-BA67-0CB7D22F33BD}" srcId="{BCC90992-58ED-4132-AC46-D9634E55C487}" destId="{62054E41-A00E-4E23-B89F-940F3F86CDAC}" srcOrd="2" destOrd="0" parTransId="{5EF0B0A9-7931-4B93-80DE-9FB09B1FACAC}" sibTransId="{A3CACBD8-1037-49EC-B32E-098197B516B3}"/>
    <dgm:cxn modelId="{ED711FDB-AB30-4971-816B-828B15A65E86}" type="presOf" srcId="{9AD9C70B-EB67-48BE-9DF6-46320EF2996F}" destId="{E10BC4C5-0669-4A22-ADA2-FB7A231D2E68}" srcOrd="0" destOrd="0" presId="urn:microsoft.com/office/officeart/2008/layout/LinedList"/>
    <dgm:cxn modelId="{B4170ADD-F7F7-42C4-9B6E-7E3C2A2089A7}" type="presOf" srcId="{BCC90992-58ED-4132-AC46-D9634E55C487}" destId="{26ADFE2B-5F62-4097-8D8A-1CE63C1FB540}" srcOrd="0" destOrd="0" presId="urn:microsoft.com/office/officeart/2008/layout/LinedList"/>
    <dgm:cxn modelId="{9DD0D6E2-9A17-4B97-9A04-9D9A7A55E12A}" srcId="{BCC90992-58ED-4132-AC46-D9634E55C487}" destId="{B875209E-B394-4146-B22B-78A0B41EFDA1}" srcOrd="0" destOrd="0" parTransId="{6DB7194F-DCB1-4416-86BD-4E46C7C0E7B7}" sibTransId="{5CDB1E22-0648-4C24-9F2D-8127C907768E}"/>
    <dgm:cxn modelId="{36CDBAED-0F68-4A73-A327-E5E8951FBA73}" srcId="{BCC90992-58ED-4132-AC46-D9634E55C487}" destId="{E8BE67FC-8D89-41D3-B7B5-41EF29B0EE00}" srcOrd="4" destOrd="0" parTransId="{A58369F0-DED1-4D45-93C9-49EE351BC10D}" sibTransId="{67FAC1F8-DF2C-41A8-9D70-915EC58CF92C}"/>
    <dgm:cxn modelId="{B8BCD616-73EF-4753-8E7D-F7D4710813DA}" type="presParOf" srcId="{26ADFE2B-5F62-4097-8D8A-1CE63C1FB540}" destId="{D0C7A600-5949-4FE8-BC81-68B33BC0DDC1}" srcOrd="0" destOrd="0" presId="urn:microsoft.com/office/officeart/2008/layout/LinedList"/>
    <dgm:cxn modelId="{4777CE6B-2D7E-4EC1-B0BC-6A43E2EFE032}" type="presParOf" srcId="{26ADFE2B-5F62-4097-8D8A-1CE63C1FB540}" destId="{1812EA2B-5FCC-4003-AAF0-C80D8B1E1F27}" srcOrd="1" destOrd="0" presId="urn:microsoft.com/office/officeart/2008/layout/LinedList"/>
    <dgm:cxn modelId="{F1831BBD-50F5-494D-9EF1-AF996E909005}" type="presParOf" srcId="{1812EA2B-5FCC-4003-AAF0-C80D8B1E1F27}" destId="{B9F2EFC2-B867-4BDE-A75B-138F952702C9}" srcOrd="0" destOrd="0" presId="urn:microsoft.com/office/officeart/2008/layout/LinedList"/>
    <dgm:cxn modelId="{BDB94728-2C11-4D08-B731-19CCF07590A2}" type="presParOf" srcId="{1812EA2B-5FCC-4003-AAF0-C80D8B1E1F27}" destId="{52333947-DB94-426D-AC2C-B18A7787D9D6}" srcOrd="1" destOrd="0" presId="urn:microsoft.com/office/officeart/2008/layout/LinedList"/>
    <dgm:cxn modelId="{EC2E09BC-4FCD-4486-A7B4-2F2856B3DD21}" type="presParOf" srcId="{26ADFE2B-5F62-4097-8D8A-1CE63C1FB540}" destId="{3C7E8DF6-759D-4B86-9467-6EDDD83BF871}" srcOrd="2" destOrd="0" presId="urn:microsoft.com/office/officeart/2008/layout/LinedList"/>
    <dgm:cxn modelId="{8F5804A4-6C82-473F-8EFF-F00CC486F6DF}" type="presParOf" srcId="{26ADFE2B-5F62-4097-8D8A-1CE63C1FB540}" destId="{09D7B214-FBDC-4EB4-BA08-CC2AF1CA1D01}" srcOrd="3" destOrd="0" presId="urn:microsoft.com/office/officeart/2008/layout/LinedList"/>
    <dgm:cxn modelId="{5DE600F0-8EF8-4169-A983-C18B9616F10E}" type="presParOf" srcId="{09D7B214-FBDC-4EB4-BA08-CC2AF1CA1D01}" destId="{342BFCAE-50B7-4759-A72A-5D44E06E7A6C}" srcOrd="0" destOrd="0" presId="urn:microsoft.com/office/officeart/2008/layout/LinedList"/>
    <dgm:cxn modelId="{1A6965CA-37C8-4935-989C-15A6400506BC}" type="presParOf" srcId="{09D7B214-FBDC-4EB4-BA08-CC2AF1CA1D01}" destId="{4E6B2F9B-EDEA-4473-BD1D-96D42A21E4F7}" srcOrd="1" destOrd="0" presId="urn:microsoft.com/office/officeart/2008/layout/LinedList"/>
    <dgm:cxn modelId="{46C42F6F-085F-4055-84E0-46DDEEBE04E5}" type="presParOf" srcId="{26ADFE2B-5F62-4097-8D8A-1CE63C1FB540}" destId="{AC38CBE7-CFDC-4242-8B3B-8FB5F34565DD}" srcOrd="4" destOrd="0" presId="urn:microsoft.com/office/officeart/2008/layout/LinedList"/>
    <dgm:cxn modelId="{0368C68D-C526-4CF7-9634-C505B10B607C}" type="presParOf" srcId="{26ADFE2B-5F62-4097-8D8A-1CE63C1FB540}" destId="{6EE6622B-8EB3-443D-8C46-605FC96C7C33}" srcOrd="5" destOrd="0" presId="urn:microsoft.com/office/officeart/2008/layout/LinedList"/>
    <dgm:cxn modelId="{94BD5E53-A2CE-4B3F-BBED-B1DF58E8B820}" type="presParOf" srcId="{6EE6622B-8EB3-443D-8C46-605FC96C7C33}" destId="{4E4B6875-FB38-4B40-8606-F6ECA35DA7C3}" srcOrd="0" destOrd="0" presId="urn:microsoft.com/office/officeart/2008/layout/LinedList"/>
    <dgm:cxn modelId="{081461C8-B262-4BC2-BF55-F3BD113057B4}" type="presParOf" srcId="{6EE6622B-8EB3-443D-8C46-605FC96C7C33}" destId="{13AD1253-6882-4440-9FAA-4D852FB2C5BC}" srcOrd="1" destOrd="0" presId="urn:microsoft.com/office/officeart/2008/layout/LinedList"/>
    <dgm:cxn modelId="{DB25C0C0-0C7F-415E-9054-32A1157F17F7}" type="presParOf" srcId="{26ADFE2B-5F62-4097-8D8A-1CE63C1FB540}" destId="{2FFB08DB-F8C9-4391-8E76-D9B8ADFDDB5D}" srcOrd="6" destOrd="0" presId="urn:microsoft.com/office/officeart/2008/layout/LinedList"/>
    <dgm:cxn modelId="{E4C374E4-7BD9-441D-9883-CD783A3CDC3F}" type="presParOf" srcId="{26ADFE2B-5F62-4097-8D8A-1CE63C1FB540}" destId="{A8193960-E5CC-4C0F-BC1C-280897CBE601}" srcOrd="7" destOrd="0" presId="urn:microsoft.com/office/officeart/2008/layout/LinedList"/>
    <dgm:cxn modelId="{124185C4-766A-44FE-9158-9569CDD3D7E1}" type="presParOf" srcId="{A8193960-E5CC-4C0F-BC1C-280897CBE601}" destId="{E10BC4C5-0669-4A22-ADA2-FB7A231D2E68}" srcOrd="0" destOrd="0" presId="urn:microsoft.com/office/officeart/2008/layout/LinedList"/>
    <dgm:cxn modelId="{AC4A5606-4AC4-4F5D-9D08-9F8510C4FEBA}" type="presParOf" srcId="{A8193960-E5CC-4C0F-BC1C-280897CBE601}" destId="{01089700-73B7-4BE5-A7FA-65114598C252}" srcOrd="1" destOrd="0" presId="urn:microsoft.com/office/officeart/2008/layout/LinedList"/>
    <dgm:cxn modelId="{5330EE9B-D80F-4BE9-871F-34881078353C}" type="presParOf" srcId="{26ADFE2B-5F62-4097-8D8A-1CE63C1FB540}" destId="{644FC937-6D3F-4026-8341-72511F554AEE}" srcOrd="8" destOrd="0" presId="urn:microsoft.com/office/officeart/2008/layout/LinedList"/>
    <dgm:cxn modelId="{7B71731E-0704-470E-842D-C67C5F2E6413}" type="presParOf" srcId="{26ADFE2B-5F62-4097-8D8A-1CE63C1FB540}" destId="{889213F5-0F16-456A-A856-C7E4F7B3FE67}" srcOrd="9" destOrd="0" presId="urn:microsoft.com/office/officeart/2008/layout/LinedList"/>
    <dgm:cxn modelId="{4761AFDE-6ABC-4D87-B19E-DD2EB348C52B}" type="presParOf" srcId="{889213F5-0F16-456A-A856-C7E4F7B3FE67}" destId="{7558FD1C-1EF3-4E01-A024-84DE249180F0}" srcOrd="0" destOrd="0" presId="urn:microsoft.com/office/officeart/2008/layout/LinedList"/>
    <dgm:cxn modelId="{0B1495BE-15A3-4DF5-A0B7-B702F1C08FC0}" type="presParOf" srcId="{889213F5-0F16-456A-A856-C7E4F7B3FE67}" destId="{58FFCAE7-4F6E-431E-B257-E60183445E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528672-23CB-4E50-9A03-29A1C97B156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C00DA92-5971-451E-B6BF-47E1DA273350}">
      <dgm:prSet/>
      <dgm:spPr/>
      <dgm:t>
        <a:bodyPr/>
        <a:lstStyle/>
        <a:p>
          <a:r>
            <a:rPr lang="pl-PL"/>
            <a:t>Wśród czynników decydujących o trafnym wyborze zawodowym wyróżnia się dwie podstawowe grupy:</a:t>
          </a:r>
          <a:endParaRPr lang="en-US"/>
        </a:p>
      </dgm:t>
    </dgm:pt>
    <dgm:pt modelId="{02CB66C3-E14A-4EDA-A50D-A67944ED7C0D}" type="parTrans" cxnId="{4B771E59-705A-4B7D-A16B-BBAAA79F62FC}">
      <dgm:prSet/>
      <dgm:spPr/>
      <dgm:t>
        <a:bodyPr/>
        <a:lstStyle/>
        <a:p>
          <a:endParaRPr lang="en-US"/>
        </a:p>
      </dgm:t>
    </dgm:pt>
    <dgm:pt modelId="{70D7C619-6868-48BE-B767-88B56E3B612E}" type="sibTrans" cxnId="{4B771E59-705A-4B7D-A16B-BBAAA79F62FC}">
      <dgm:prSet/>
      <dgm:spPr/>
      <dgm:t>
        <a:bodyPr/>
        <a:lstStyle/>
        <a:p>
          <a:endParaRPr lang="en-US"/>
        </a:p>
      </dgm:t>
    </dgm:pt>
    <dgm:pt modelId="{FEC84190-2466-49BE-85F5-73BCB7C8F3BE}">
      <dgm:prSet/>
      <dgm:spPr/>
      <dgm:t>
        <a:bodyPr/>
        <a:lstStyle/>
        <a:p>
          <a:r>
            <a:rPr lang="pl-PL"/>
            <a:t>Czynniki </a:t>
          </a:r>
          <a:r>
            <a:rPr lang="pl-PL" b="1"/>
            <a:t>wewnętrzne</a:t>
          </a:r>
          <a:r>
            <a:rPr lang="pl-PL"/>
            <a:t> – związane bezpośrednio z człowiekiem, z jego indywidualnymi cechami, rozwojem, z tym, jaki on jest;</a:t>
          </a:r>
          <a:endParaRPr lang="en-US"/>
        </a:p>
      </dgm:t>
    </dgm:pt>
    <dgm:pt modelId="{703AB7F6-6BD5-4CC1-AD48-745898714AF7}" type="parTrans" cxnId="{3F2F15EE-C08A-42B9-9995-23BC805F8DE0}">
      <dgm:prSet/>
      <dgm:spPr/>
      <dgm:t>
        <a:bodyPr/>
        <a:lstStyle/>
        <a:p>
          <a:endParaRPr lang="en-US"/>
        </a:p>
      </dgm:t>
    </dgm:pt>
    <dgm:pt modelId="{A907FFC8-69FC-4626-9659-1B9D53538A05}" type="sibTrans" cxnId="{3F2F15EE-C08A-42B9-9995-23BC805F8DE0}">
      <dgm:prSet/>
      <dgm:spPr/>
      <dgm:t>
        <a:bodyPr/>
        <a:lstStyle/>
        <a:p>
          <a:endParaRPr lang="en-US"/>
        </a:p>
      </dgm:t>
    </dgm:pt>
    <dgm:pt modelId="{ECAA8E36-766D-4951-B8D2-1AA0A549B8E5}">
      <dgm:prSet/>
      <dgm:spPr/>
      <dgm:t>
        <a:bodyPr/>
        <a:lstStyle/>
        <a:p>
          <a:r>
            <a:rPr lang="pl-PL"/>
            <a:t>Czynniki </a:t>
          </a:r>
          <a:r>
            <a:rPr lang="pl-PL" b="1"/>
            <a:t>zewnętrzne </a:t>
          </a:r>
          <a:r>
            <a:rPr lang="pl-PL"/>
            <a:t>– znajdujące się poza człowiekiem, czynniki sytuacyjne, wpływające na niego w mniejszym bądź większym stopniu, ale które należy brać pod uwagę.</a:t>
          </a:r>
          <a:endParaRPr lang="en-US"/>
        </a:p>
      </dgm:t>
    </dgm:pt>
    <dgm:pt modelId="{7071BBEA-6A32-49D3-978E-8B1CC39D5434}" type="parTrans" cxnId="{A0B782EC-365D-404C-8330-81CF77F41DB6}">
      <dgm:prSet/>
      <dgm:spPr/>
      <dgm:t>
        <a:bodyPr/>
        <a:lstStyle/>
        <a:p>
          <a:endParaRPr lang="en-US"/>
        </a:p>
      </dgm:t>
    </dgm:pt>
    <dgm:pt modelId="{9DC9BEBA-DD20-4971-A9FE-18DF4B2773E1}" type="sibTrans" cxnId="{A0B782EC-365D-404C-8330-81CF77F41DB6}">
      <dgm:prSet/>
      <dgm:spPr/>
      <dgm:t>
        <a:bodyPr/>
        <a:lstStyle/>
        <a:p>
          <a:endParaRPr lang="en-US"/>
        </a:p>
      </dgm:t>
    </dgm:pt>
    <dgm:pt modelId="{BC34B747-8B82-4F96-A6C9-F6CDC86587CC}" type="pres">
      <dgm:prSet presAssocID="{4C528672-23CB-4E50-9A03-29A1C97B1569}" presName="vert0" presStyleCnt="0">
        <dgm:presLayoutVars>
          <dgm:dir/>
          <dgm:animOne val="branch"/>
          <dgm:animLvl val="lvl"/>
        </dgm:presLayoutVars>
      </dgm:prSet>
      <dgm:spPr/>
    </dgm:pt>
    <dgm:pt modelId="{76D3135B-D12E-43FC-AFAB-4F00930772C8}" type="pres">
      <dgm:prSet presAssocID="{EC00DA92-5971-451E-B6BF-47E1DA273350}" presName="thickLine" presStyleLbl="alignNode1" presStyleIdx="0" presStyleCnt="3"/>
      <dgm:spPr/>
    </dgm:pt>
    <dgm:pt modelId="{65DA3472-EF68-46E5-B84D-10BACAE1EF37}" type="pres">
      <dgm:prSet presAssocID="{EC00DA92-5971-451E-B6BF-47E1DA273350}" presName="horz1" presStyleCnt="0"/>
      <dgm:spPr/>
    </dgm:pt>
    <dgm:pt modelId="{34F47EE5-32F0-4E5D-A45F-857CD6837AEF}" type="pres">
      <dgm:prSet presAssocID="{EC00DA92-5971-451E-B6BF-47E1DA273350}" presName="tx1" presStyleLbl="revTx" presStyleIdx="0" presStyleCnt="3"/>
      <dgm:spPr/>
    </dgm:pt>
    <dgm:pt modelId="{BC8DB9D1-F449-48DC-9CBC-AA0D27ED439D}" type="pres">
      <dgm:prSet presAssocID="{EC00DA92-5971-451E-B6BF-47E1DA273350}" presName="vert1" presStyleCnt="0"/>
      <dgm:spPr/>
    </dgm:pt>
    <dgm:pt modelId="{3D3E082A-8773-4480-82C2-F64359413CE8}" type="pres">
      <dgm:prSet presAssocID="{FEC84190-2466-49BE-85F5-73BCB7C8F3BE}" presName="thickLine" presStyleLbl="alignNode1" presStyleIdx="1" presStyleCnt="3"/>
      <dgm:spPr/>
    </dgm:pt>
    <dgm:pt modelId="{4667156E-AD10-4A78-99B5-4D72AB50EB12}" type="pres">
      <dgm:prSet presAssocID="{FEC84190-2466-49BE-85F5-73BCB7C8F3BE}" presName="horz1" presStyleCnt="0"/>
      <dgm:spPr/>
    </dgm:pt>
    <dgm:pt modelId="{C85BCEBE-2A25-461E-ACB4-F55ACE791FCC}" type="pres">
      <dgm:prSet presAssocID="{FEC84190-2466-49BE-85F5-73BCB7C8F3BE}" presName="tx1" presStyleLbl="revTx" presStyleIdx="1" presStyleCnt="3"/>
      <dgm:spPr/>
    </dgm:pt>
    <dgm:pt modelId="{FB3682AB-A15A-4D23-9BD3-800D5F6F3D6C}" type="pres">
      <dgm:prSet presAssocID="{FEC84190-2466-49BE-85F5-73BCB7C8F3BE}" presName="vert1" presStyleCnt="0"/>
      <dgm:spPr/>
    </dgm:pt>
    <dgm:pt modelId="{A9B2B6D3-698B-4776-A7ED-F1B4834E78ED}" type="pres">
      <dgm:prSet presAssocID="{ECAA8E36-766D-4951-B8D2-1AA0A549B8E5}" presName="thickLine" presStyleLbl="alignNode1" presStyleIdx="2" presStyleCnt="3"/>
      <dgm:spPr/>
    </dgm:pt>
    <dgm:pt modelId="{1A9231E9-5E59-4061-8CCD-B6CC7D228B4D}" type="pres">
      <dgm:prSet presAssocID="{ECAA8E36-766D-4951-B8D2-1AA0A549B8E5}" presName="horz1" presStyleCnt="0"/>
      <dgm:spPr/>
    </dgm:pt>
    <dgm:pt modelId="{DA74F2F8-D72A-4182-8203-3CD29161F8AE}" type="pres">
      <dgm:prSet presAssocID="{ECAA8E36-766D-4951-B8D2-1AA0A549B8E5}" presName="tx1" presStyleLbl="revTx" presStyleIdx="2" presStyleCnt="3"/>
      <dgm:spPr/>
    </dgm:pt>
    <dgm:pt modelId="{C99E26B7-2222-4DE1-BF72-E282078176F0}" type="pres">
      <dgm:prSet presAssocID="{ECAA8E36-766D-4951-B8D2-1AA0A549B8E5}" presName="vert1" presStyleCnt="0"/>
      <dgm:spPr/>
    </dgm:pt>
  </dgm:ptLst>
  <dgm:cxnLst>
    <dgm:cxn modelId="{D2DDA022-A9BA-4B85-A0C3-591B63CDF8C7}" type="presOf" srcId="{ECAA8E36-766D-4951-B8D2-1AA0A549B8E5}" destId="{DA74F2F8-D72A-4182-8203-3CD29161F8AE}" srcOrd="0" destOrd="0" presId="urn:microsoft.com/office/officeart/2008/layout/LinedList"/>
    <dgm:cxn modelId="{6E92995D-B234-4402-BBA3-F58588560B9A}" type="presOf" srcId="{EC00DA92-5971-451E-B6BF-47E1DA273350}" destId="{34F47EE5-32F0-4E5D-A45F-857CD6837AEF}" srcOrd="0" destOrd="0" presId="urn:microsoft.com/office/officeart/2008/layout/LinedList"/>
    <dgm:cxn modelId="{4B771E59-705A-4B7D-A16B-BBAAA79F62FC}" srcId="{4C528672-23CB-4E50-9A03-29A1C97B1569}" destId="{EC00DA92-5971-451E-B6BF-47E1DA273350}" srcOrd="0" destOrd="0" parTransId="{02CB66C3-E14A-4EDA-A50D-A67944ED7C0D}" sibTransId="{70D7C619-6868-48BE-B767-88B56E3B612E}"/>
    <dgm:cxn modelId="{8683E57A-DCC5-46B0-92F1-4FEAB3F38287}" type="presOf" srcId="{4C528672-23CB-4E50-9A03-29A1C97B1569}" destId="{BC34B747-8B82-4F96-A6C9-F6CDC86587CC}" srcOrd="0" destOrd="0" presId="urn:microsoft.com/office/officeart/2008/layout/LinedList"/>
    <dgm:cxn modelId="{78E1E69C-0D33-45B2-812E-F7EE4E2904A7}" type="presOf" srcId="{FEC84190-2466-49BE-85F5-73BCB7C8F3BE}" destId="{C85BCEBE-2A25-461E-ACB4-F55ACE791FCC}" srcOrd="0" destOrd="0" presId="urn:microsoft.com/office/officeart/2008/layout/LinedList"/>
    <dgm:cxn modelId="{A0B782EC-365D-404C-8330-81CF77F41DB6}" srcId="{4C528672-23CB-4E50-9A03-29A1C97B1569}" destId="{ECAA8E36-766D-4951-B8D2-1AA0A549B8E5}" srcOrd="2" destOrd="0" parTransId="{7071BBEA-6A32-49D3-978E-8B1CC39D5434}" sibTransId="{9DC9BEBA-DD20-4971-A9FE-18DF4B2773E1}"/>
    <dgm:cxn modelId="{3F2F15EE-C08A-42B9-9995-23BC805F8DE0}" srcId="{4C528672-23CB-4E50-9A03-29A1C97B1569}" destId="{FEC84190-2466-49BE-85F5-73BCB7C8F3BE}" srcOrd="1" destOrd="0" parTransId="{703AB7F6-6BD5-4CC1-AD48-745898714AF7}" sibTransId="{A907FFC8-69FC-4626-9659-1B9D53538A05}"/>
    <dgm:cxn modelId="{49F02FEC-10E0-4BB0-AF07-EE670CBFE87E}" type="presParOf" srcId="{BC34B747-8B82-4F96-A6C9-F6CDC86587CC}" destId="{76D3135B-D12E-43FC-AFAB-4F00930772C8}" srcOrd="0" destOrd="0" presId="urn:microsoft.com/office/officeart/2008/layout/LinedList"/>
    <dgm:cxn modelId="{11150ABC-4899-42DB-B2A4-9BCE779E54E6}" type="presParOf" srcId="{BC34B747-8B82-4F96-A6C9-F6CDC86587CC}" destId="{65DA3472-EF68-46E5-B84D-10BACAE1EF37}" srcOrd="1" destOrd="0" presId="urn:microsoft.com/office/officeart/2008/layout/LinedList"/>
    <dgm:cxn modelId="{2692A0A2-C3BC-4F6A-8303-549EC1C7E048}" type="presParOf" srcId="{65DA3472-EF68-46E5-B84D-10BACAE1EF37}" destId="{34F47EE5-32F0-4E5D-A45F-857CD6837AEF}" srcOrd="0" destOrd="0" presId="urn:microsoft.com/office/officeart/2008/layout/LinedList"/>
    <dgm:cxn modelId="{54C98BD8-70AC-420A-907B-86445E6F4257}" type="presParOf" srcId="{65DA3472-EF68-46E5-B84D-10BACAE1EF37}" destId="{BC8DB9D1-F449-48DC-9CBC-AA0D27ED439D}" srcOrd="1" destOrd="0" presId="urn:microsoft.com/office/officeart/2008/layout/LinedList"/>
    <dgm:cxn modelId="{4B03C396-70AD-4B45-BD3B-628614677527}" type="presParOf" srcId="{BC34B747-8B82-4F96-A6C9-F6CDC86587CC}" destId="{3D3E082A-8773-4480-82C2-F64359413CE8}" srcOrd="2" destOrd="0" presId="urn:microsoft.com/office/officeart/2008/layout/LinedList"/>
    <dgm:cxn modelId="{411C302C-423A-49A6-8F4C-6B5369799203}" type="presParOf" srcId="{BC34B747-8B82-4F96-A6C9-F6CDC86587CC}" destId="{4667156E-AD10-4A78-99B5-4D72AB50EB12}" srcOrd="3" destOrd="0" presId="urn:microsoft.com/office/officeart/2008/layout/LinedList"/>
    <dgm:cxn modelId="{696CC3BD-C1DC-4E19-9CF5-D7496F6E8508}" type="presParOf" srcId="{4667156E-AD10-4A78-99B5-4D72AB50EB12}" destId="{C85BCEBE-2A25-461E-ACB4-F55ACE791FCC}" srcOrd="0" destOrd="0" presId="urn:microsoft.com/office/officeart/2008/layout/LinedList"/>
    <dgm:cxn modelId="{C94BE39C-7EC9-477D-A4DF-B0C7F73CEC37}" type="presParOf" srcId="{4667156E-AD10-4A78-99B5-4D72AB50EB12}" destId="{FB3682AB-A15A-4D23-9BD3-800D5F6F3D6C}" srcOrd="1" destOrd="0" presId="urn:microsoft.com/office/officeart/2008/layout/LinedList"/>
    <dgm:cxn modelId="{C413B75F-081F-4598-9F71-92375D3478F2}" type="presParOf" srcId="{BC34B747-8B82-4F96-A6C9-F6CDC86587CC}" destId="{A9B2B6D3-698B-4776-A7ED-F1B4834E78ED}" srcOrd="4" destOrd="0" presId="urn:microsoft.com/office/officeart/2008/layout/LinedList"/>
    <dgm:cxn modelId="{6F9C9E1B-CAA1-4178-873F-4B00B6CFC723}" type="presParOf" srcId="{BC34B747-8B82-4F96-A6C9-F6CDC86587CC}" destId="{1A9231E9-5E59-4061-8CCD-B6CC7D228B4D}" srcOrd="5" destOrd="0" presId="urn:microsoft.com/office/officeart/2008/layout/LinedList"/>
    <dgm:cxn modelId="{E206252A-72F5-45CC-814F-AEB1426E63D6}" type="presParOf" srcId="{1A9231E9-5E59-4061-8CCD-B6CC7D228B4D}" destId="{DA74F2F8-D72A-4182-8203-3CD29161F8AE}" srcOrd="0" destOrd="0" presId="urn:microsoft.com/office/officeart/2008/layout/LinedList"/>
    <dgm:cxn modelId="{A59ADE1F-4F5D-4531-91B0-95D8B07C7AA8}" type="presParOf" srcId="{1A9231E9-5E59-4061-8CCD-B6CC7D228B4D}" destId="{C99E26B7-2222-4DE1-BF72-E282078176F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2F4CF6-113E-4E3C-8C25-F1C988D2FD7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FD61D03-55AC-4C55-B5EC-1BE39FD430D7}">
      <dgm:prSet/>
      <dgm:spPr/>
      <dgm:t>
        <a:bodyPr/>
        <a:lstStyle/>
        <a:p>
          <a:r>
            <a:rPr lang="pl-PL"/>
            <a:t>Ważne przede wszystkim powinno być </a:t>
          </a:r>
          <a:r>
            <a:rPr lang="pl-PL" b="1"/>
            <a:t>realne spojrzenie na własną osobę. </a:t>
          </a:r>
          <a:r>
            <a:rPr lang="pl-PL"/>
            <a:t>A więc nie to, co mi się wydaje, ale to, jak jest rzeczywiście. I jakkolwiek obiektywizm w postrzeganiu siebie może być trudny, to:</a:t>
          </a:r>
          <a:endParaRPr lang="en-US"/>
        </a:p>
      </dgm:t>
    </dgm:pt>
    <dgm:pt modelId="{7DDCF06E-C9C4-4AE7-8043-465B1F9213E7}" type="parTrans" cxnId="{1B581719-E739-4BC7-B0D9-3EA37E193681}">
      <dgm:prSet/>
      <dgm:spPr/>
      <dgm:t>
        <a:bodyPr/>
        <a:lstStyle/>
        <a:p>
          <a:endParaRPr lang="en-US"/>
        </a:p>
      </dgm:t>
    </dgm:pt>
    <dgm:pt modelId="{62E4DC92-BE67-4B95-B26B-11AAA21EFADD}" type="sibTrans" cxnId="{1B581719-E739-4BC7-B0D9-3EA37E193681}">
      <dgm:prSet/>
      <dgm:spPr/>
      <dgm:t>
        <a:bodyPr/>
        <a:lstStyle/>
        <a:p>
          <a:endParaRPr lang="en-US"/>
        </a:p>
      </dgm:t>
    </dgm:pt>
    <dgm:pt modelId="{F44E6B92-77B6-40F2-9A4E-AB7C9E13BF52}">
      <dgm:prSet/>
      <dgm:spPr/>
      <dgm:t>
        <a:bodyPr/>
        <a:lstStyle/>
        <a:p>
          <a:r>
            <a:rPr lang="pl-PL"/>
            <a:t>dysponujemy szeregiem obiektywnych narzędzi badawczych (testy, kwestionariusze), które pomagają w samopoznaniu,</a:t>
          </a:r>
          <a:endParaRPr lang="en-US"/>
        </a:p>
      </dgm:t>
    </dgm:pt>
    <dgm:pt modelId="{882BE326-571F-4A6A-85E4-FB57795DE4E8}" type="parTrans" cxnId="{DD9DB47E-746A-49CE-8CD2-8E266A710907}">
      <dgm:prSet/>
      <dgm:spPr/>
      <dgm:t>
        <a:bodyPr/>
        <a:lstStyle/>
        <a:p>
          <a:endParaRPr lang="en-US"/>
        </a:p>
      </dgm:t>
    </dgm:pt>
    <dgm:pt modelId="{A9C312D2-A791-45A5-8FA3-3B58E93543B9}" type="sibTrans" cxnId="{DD9DB47E-746A-49CE-8CD2-8E266A710907}">
      <dgm:prSet/>
      <dgm:spPr/>
      <dgm:t>
        <a:bodyPr/>
        <a:lstStyle/>
        <a:p>
          <a:endParaRPr lang="en-US"/>
        </a:p>
      </dgm:t>
    </dgm:pt>
    <dgm:pt modelId="{3D6F2D7D-9C37-4176-9E10-31408B2F5E77}">
      <dgm:prSet/>
      <dgm:spPr/>
      <dgm:t>
        <a:bodyPr/>
        <a:lstStyle/>
        <a:p>
          <a:r>
            <a:rPr lang="pl-PL"/>
            <a:t>możemy swoją ocenę siebie skonfrontować z tym, jak postrzegają nas inni (szczególnie osoby najbliższe),</a:t>
          </a:r>
          <a:endParaRPr lang="en-US"/>
        </a:p>
      </dgm:t>
    </dgm:pt>
    <dgm:pt modelId="{EB72FF2B-4A6D-4CA5-956D-36EFF8286BD1}" type="parTrans" cxnId="{7BBC8090-04EE-4BA2-995C-C5BE05582793}">
      <dgm:prSet/>
      <dgm:spPr/>
      <dgm:t>
        <a:bodyPr/>
        <a:lstStyle/>
        <a:p>
          <a:endParaRPr lang="en-US"/>
        </a:p>
      </dgm:t>
    </dgm:pt>
    <dgm:pt modelId="{2078331B-94EF-4354-88C1-6BF4228B38D0}" type="sibTrans" cxnId="{7BBC8090-04EE-4BA2-995C-C5BE05582793}">
      <dgm:prSet/>
      <dgm:spPr/>
      <dgm:t>
        <a:bodyPr/>
        <a:lstStyle/>
        <a:p>
          <a:endParaRPr lang="en-US"/>
        </a:p>
      </dgm:t>
    </dgm:pt>
    <dgm:pt modelId="{8AC08712-EE1E-4878-B787-32255F96CE31}">
      <dgm:prSet/>
      <dgm:spPr/>
      <dgm:t>
        <a:bodyPr/>
        <a:lstStyle/>
        <a:p>
          <a:r>
            <a:rPr lang="pl-PL"/>
            <a:t>musimy sobie uświadomić, że tylko rzetelne poznanie siebie gwarantuje dokonanie jak najbardziej skutecznych wyborów.</a:t>
          </a:r>
          <a:endParaRPr lang="en-US"/>
        </a:p>
      </dgm:t>
    </dgm:pt>
    <dgm:pt modelId="{9DF403D5-5E95-497A-81C1-6E3E39E0D851}" type="parTrans" cxnId="{B3EE37CB-9CB6-4E36-A4B0-A0A5193F1679}">
      <dgm:prSet/>
      <dgm:spPr/>
      <dgm:t>
        <a:bodyPr/>
        <a:lstStyle/>
        <a:p>
          <a:endParaRPr lang="en-US"/>
        </a:p>
      </dgm:t>
    </dgm:pt>
    <dgm:pt modelId="{901929E8-010E-4C19-9679-00763D1BE59B}" type="sibTrans" cxnId="{B3EE37CB-9CB6-4E36-A4B0-A0A5193F1679}">
      <dgm:prSet/>
      <dgm:spPr/>
      <dgm:t>
        <a:bodyPr/>
        <a:lstStyle/>
        <a:p>
          <a:endParaRPr lang="en-US"/>
        </a:p>
      </dgm:t>
    </dgm:pt>
    <dgm:pt modelId="{3E123F9F-84FC-4BB9-9666-1B80922E999D}" type="pres">
      <dgm:prSet presAssocID="{2D2F4CF6-113E-4E3C-8C25-F1C988D2FD7B}" presName="vert0" presStyleCnt="0">
        <dgm:presLayoutVars>
          <dgm:dir/>
          <dgm:animOne val="branch"/>
          <dgm:animLvl val="lvl"/>
        </dgm:presLayoutVars>
      </dgm:prSet>
      <dgm:spPr/>
    </dgm:pt>
    <dgm:pt modelId="{6142574F-0E77-4D29-A3B3-4C8BAC07A25C}" type="pres">
      <dgm:prSet presAssocID="{1FD61D03-55AC-4C55-B5EC-1BE39FD430D7}" presName="thickLine" presStyleLbl="alignNode1" presStyleIdx="0" presStyleCnt="4"/>
      <dgm:spPr/>
    </dgm:pt>
    <dgm:pt modelId="{177BC8E6-1437-4E8E-88D1-D2767899EF44}" type="pres">
      <dgm:prSet presAssocID="{1FD61D03-55AC-4C55-B5EC-1BE39FD430D7}" presName="horz1" presStyleCnt="0"/>
      <dgm:spPr/>
    </dgm:pt>
    <dgm:pt modelId="{DED71271-078C-489D-BC61-1DF43A0333F0}" type="pres">
      <dgm:prSet presAssocID="{1FD61D03-55AC-4C55-B5EC-1BE39FD430D7}" presName="tx1" presStyleLbl="revTx" presStyleIdx="0" presStyleCnt="4"/>
      <dgm:spPr/>
    </dgm:pt>
    <dgm:pt modelId="{2BEF75A5-03DB-46DD-8CF7-AA7571D3A73E}" type="pres">
      <dgm:prSet presAssocID="{1FD61D03-55AC-4C55-B5EC-1BE39FD430D7}" presName="vert1" presStyleCnt="0"/>
      <dgm:spPr/>
    </dgm:pt>
    <dgm:pt modelId="{26D72D3C-A6E9-4BEA-A18D-785F5C4EFA83}" type="pres">
      <dgm:prSet presAssocID="{F44E6B92-77B6-40F2-9A4E-AB7C9E13BF52}" presName="thickLine" presStyleLbl="alignNode1" presStyleIdx="1" presStyleCnt="4"/>
      <dgm:spPr/>
    </dgm:pt>
    <dgm:pt modelId="{59C1A6BA-34F0-46CE-87C9-D0F85F9B6D5B}" type="pres">
      <dgm:prSet presAssocID="{F44E6B92-77B6-40F2-9A4E-AB7C9E13BF52}" presName="horz1" presStyleCnt="0"/>
      <dgm:spPr/>
    </dgm:pt>
    <dgm:pt modelId="{A4AAF05B-866B-432A-98C4-95EA90F39C48}" type="pres">
      <dgm:prSet presAssocID="{F44E6B92-77B6-40F2-9A4E-AB7C9E13BF52}" presName="tx1" presStyleLbl="revTx" presStyleIdx="1" presStyleCnt="4"/>
      <dgm:spPr/>
    </dgm:pt>
    <dgm:pt modelId="{9239C6CE-5689-47E9-A41A-C98F8D789B39}" type="pres">
      <dgm:prSet presAssocID="{F44E6B92-77B6-40F2-9A4E-AB7C9E13BF52}" presName="vert1" presStyleCnt="0"/>
      <dgm:spPr/>
    </dgm:pt>
    <dgm:pt modelId="{CBE9796F-79A7-4D0F-B1F6-F64F5C9B0E02}" type="pres">
      <dgm:prSet presAssocID="{3D6F2D7D-9C37-4176-9E10-31408B2F5E77}" presName="thickLine" presStyleLbl="alignNode1" presStyleIdx="2" presStyleCnt="4"/>
      <dgm:spPr/>
    </dgm:pt>
    <dgm:pt modelId="{79B41C2A-26F9-4F3A-AA03-A567D1DA8A65}" type="pres">
      <dgm:prSet presAssocID="{3D6F2D7D-9C37-4176-9E10-31408B2F5E77}" presName="horz1" presStyleCnt="0"/>
      <dgm:spPr/>
    </dgm:pt>
    <dgm:pt modelId="{F5CB4A0B-131B-44F5-9DAF-B4376CA79577}" type="pres">
      <dgm:prSet presAssocID="{3D6F2D7D-9C37-4176-9E10-31408B2F5E77}" presName="tx1" presStyleLbl="revTx" presStyleIdx="2" presStyleCnt="4"/>
      <dgm:spPr/>
    </dgm:pt>
    <dgm:pt modelId="{F5D2382A-7375-49A1-8DC2-9C445A4DD25F}" type="pres">
      <dgm:prSet presAssocID="{3D6F2D7D-9C37-4176-9E10-31408B2F5E77}" presName="vert1" presStyleCnt="0"/>
      <dgm:spPr/>
    </dgm:pt>
    <dgm:pt modelId="{C64ED837-85F4-4D23-9972-3D56A8FF76B2}" type="pres">
      <dgm:prSet presAssocID="{8AC08712-EE1E-4878-B787-32255F96CE31}" presName="thickLine" presStyleLbl="alignNode1" presStyleIdx="3" presStyleCnt="4"/>
      <dgm:spPr/>
    </dgm:pt>
    <dgm:pt modelId="{7BA24143-401F-477C-8257-ED3A3E92C763}" type="pres">
      <dgm:prSet presAssocID="{8AC08712-EE1E-4878-B787-32255F96CE31}" presName="horz1" presStyleCnt="0"/>
      <dgm:spPr/>
    </dgm:pt>
    <dgm:pt modelId="{0A6E9131-A554-4B71-A214-02A278520795}" type="pres">
      <dgm:prSet presAssocID="{8AC08712-EE1E-4878-B787-32255F96CE31}" presName="tx1" presStyleLbl="revTx" presStyleIdx="3" presStyleCnt="4"/>
      <dgm:spPr/>
    </dgm:pt>
    <dgm:pt modelId="{CFCC5251-103F-4DA2-9C13-0CBF79079CC1}" type="pres">
      <dgm:prSet presAssocID="{8AC08712-EE1E-4878-B787-32255F96CE31}" presName="vert1" presStyleCnt="0"/>
      <dgm:spPr/>
    </dgm:pt>
  </dgm:ptLst>
  <dgm:cxnLst>
    <dgm:cxn modelId="{6C7A0110-100A-4B68-8088-B0FB07FDF784}" type="presOf" srcId="{2D2F4CF6-113E-4E3C-8C25-F1C988D2FD7B}" destId="{3E123F9F-84FC-4BB9-9666-1B80922E999D}" srcOrd="0" destOrd="0" presId="urn:microsoft.com/office/officeart/2008/layout/LinedList"/>
    <dgm:cxn modelId="{1B581719-E739-4BC7-B0D9-3EA37E193681}" srcId="{2D2F4CF6-113E-4E3C-8C25-F1C988D2FD7B}" destId="{1FD61D03-55AC-4C55-B5EC-1BE39FD430D7}" srcOrd="0" destOrd="0" parTransId="{7DDCF06E-C9C4-4AE7-8043-465B1F9213E7}" sibTransId="{62E4DC92-BE67-4B95-B26B-11AAA21EFADD}"/>
    <dgm:cxn modelId="{DD3ED13E-6827-4FF3-AF48-41E872B5BBC1}" type="presOf" srcId="{8AC08712-EE1E-4878-B787-32255F96CE31}" destId="{0A6E9131-A554-4B71-A214-02A278520795}" srcOrd="0" destOrd="0" presId="urn:microsoft.com/office/officeart/2008/layout/LinedList"/>
    <dgm:cxn modelId="{DD9DB47E-746A-49CE-8CD2-8E266A710907}" srcId="{2D2F4CF6-113E-4E3C-8C25-F1C988D2FD7B}" destId="{F44E6B92-77B6-40F2-9A4E-AB7C9E13BF52}" srcOrd="1" destOrd="0" parTransId="{882BE326-571F-4A6A-85E4-FB57795DE4E8}" sibTransId="{A9C312D2-A791-45A5-8FA3-3B58E93543B9}"/>
    <dgm:cxn modelId="{7BBC8090-04EE-4BA2-995C-C5BE05582793}" srcId="{2D2F4CF6-113E-4E3C-8C25-F1C988D2FD7B}" destId="{3D6F2D7D-9C37-4176-9E10-31408B2F5E77}" srcOrd="2" destOrd="0" parTransId="{EB72FF2B-4A6D-4CA5-956D-36EFF8286BD1}" sibTransId="{2078331B-94EF-4354-88C1-6BF4228B38D0}"/>
    <dgm:cxn modelId="{F58C35B3-A465-43EA-9FEA-6CCABD6377D6}" type="presOf" srcId="{3D6F2D7D-9C37-4176-9E10-31408B2F5E77}" destId="{F5CB4A0B-131B-44F5-9DAF-B4376CA79577}" srcOrd="0" destOrd="0" presId="urn:microsoft.com/office/officeart/2008/layout/LinedList"/>
    <dgm:cxn modelId="{D6B9E3C5-9DDA-485C-9FE2-F73A49E9D976}" type="presOf" srcId="{F44E6B92-77B6-40F2-9A4E-AB7C9E13BF52}" destId="{A4AAF05B-866B-432A-98C4-95EA90F39C48}" srcOrd="0" destOrd="0" presId="urn:microsoft.com/office/officeart/2008/layout/LinedList"/>
    <dgm:cxn modelId="{B3EE37CB-9CB6-4E36-A4B0-A0A5193F1679}" srcId="{2D2F4CF6-113E-4E3C-8C25-F1C988D2FD7B}" destId="{8AC08712-EE1E-4878-B787-32255F96CE31}" srcOrd="3" destOrd="0" parTransId="{9DF403D5-5E95-497A-81C1-6E3E39E0D851}" sibTransId="{901929E8-010E-4C19-9679-00763D1BE59B}"/>
    <dgm:cxn modelId="{ECD7B7FD-8B6A-40E0-8D97-4CA7FC20B524}" type="presOf" srcId="{1FD61D03-55AC-4C55-B5EC-1BE39FD430D7}" destId="{DED71271-078C-489D-BC61-1DF43A0333F0}" srcOrd="0" destOrd="0" presId="urn:microsoft.com/office/officeart/2008/layout/LinedList"/>
    <dgm:cxn modelId="{51FF8FC8-0081-4AF5-82CA-75AA48CCC80C}" type="presParOf" srcId="{3E123F9F-84FC-4BB9-9666-1B80922E999D}" destId="{6142574F-0E77-4D29-A3B3-4C8BAC07A25C}" srcOrd="0" destOrd="0" presId="urn:microsoft.com/office/officeart/2008/layout/LinedList"/>
    <dgm:cxn modelId="{7504A49E-F698-4780-8193-D5CED93FA0F2}" type="presParOf" srcId="{3E123F9F-84FC-4BB9-9666-1B80922E999D}" destId="{177BC8E6-1437-4E8E-88D1-D2767899EF44}" srcOrd="1" destOrd="0" presId="urn:microsoft.com/office/officeart/2008/layout/LinedList"/>
    <dgm:cxn modelId="{6714A3FE-A153-406E-B4D8-743FE07EC74E}" type="presParOf" srcId="{177BC8E6-1437-4E8E-88D1-D2767899EF44}" destId="{DED71271-078C-489D-BC61-1DF43A0333F0}" srcOrd="0" destOrd="0" presId="urn:microsoft.com/office/officeart/2008/layout/LinedList"/>
    <dgm:cxn modelId="{2B60B012-FA39-454C-B51F-193BE2581FA7}" type="presParOf" srcId="{177BC8E6-1437-4E8E-88D1-D2767899EF44}" destId="{2BEF75A5-03DB-46DD-8CF7-AA7571D3A73E}" srcOrd="1" destOrd="0" presId="urn:microsoft.com/office/officeart/2008/layout/LinedList"/>
    <dgm:cxn modelId="{13240EF2-7445-4015-899A-ACF827373107}" type="presParOf" srcId="{3E123F9F-84FC-4BB9-9666-1B80922E999D}" destId="{26D72D3C-A6E9-4BEA-A18D-785F5C4EFA83}" srcOrd="2" destOrd="0" presId="urn:microsoft.com/office/officeart/2008/layout/LinedList"/>
    <dgm:cxn modelId="{8403CEBA-4F66-4F74-A311-E75379582F74}" type="presParOf" srcId="{3E123F9F-84FC-4BB9-9666-1B80922E999D}" destId="{59C1A6BA-34F0-46CE-87C9-D0F85F9B6D5B}" srcOrd="3" destOrd="0" presId="urn:microsoft.com/office/officeart/2008/layout/LinedList"/>
    <dgm:cxn modelId="{EFDC225A-B045-4D01-A34E-DFA974288DAD}" type="presParOf" srcId="{59C1A6BA-34F0-46CE-87C9-D0F85F9B6D5B}" destId="{A4AAF05B-866B-432A-98C4-95EA90F39C48}" srcOrd="0" destOrd="0" presId="urn:microsoft.com/office/officeart/2008/layout/LinedList"/>
    <dgm:cxn modelId="{BAEEF6BB-C4BE-42B0-BD2A-8B5C745B38B7}" type="presParOf" srcId="{59C1A6BA-34F0-46CE-87C9-D0F85F9B6D5B}" destId="{9239C6CE-5689-47E9-A41A-C98F8D789B39}" srcOrd="1" destOrd="0" presId="urn:microsoft.com/office/officeart/2008/layout/LinedList"/>
    <dgm:cxn modelId="{EFC77FC6-2D77-44EE-A69C-ADAFA3BE3791}" type="presParOf" srcId="{3E123F9F-84FC-4BB9-9666-1B80922E999D}" destId="{CBE9796F-79A7-4D0F-B1F6-F64F5C9B0E02}" srcOrd="4" destOrd="0" presId="urn:microsoft.com/office/officeart/2008/layout/LinedList"/>
    <dgm:cxn modelId="{F9EB49D9-A914-473A-A35E-DB97D8DC0B92}" type="presParOf" srcId="{3E123F9F-84FC-4BB9-9666-1B80922E999D}" destId="{79B41C2A-26F9-4F3A-AA03-A567D1DA8A65}" srcOrd="5" destOrd="0" presId="urn:microsoft.com/office/officeart/2008/layout/LinedList"/>
    <dgm:cxn modelId="{35331312-D8B9-4A23-BDFD-477DE3EBA3C7}" type="presParOf" srcId="{79B41C2A-26F9-4F3A-AA03-A567D1DA8A65}" destId="{F5CB4A0B-131B-44F5-9DAF-B4376CA79577}" srcOrd="0" destOrd="0" presId="urn:microsoft.com/office/officeart/2008/layout/LinedList"/>
    <dgm:cxn modelId="{67AAB709-DB52-4416-8AD7-B1EB9D7AC7ED}" type="presParOf" srcId="{79B41C2A-26F9-4F3A-AA03-A567D1DA8A65}" destId="{F5D2382A-7375-49A1-8DC2-9C445A4DD25F}" srcOrd="1" destOrd="0" presId="urn:microsoft.com/office/officeart/2008/layout/LinedList"/>
    <dgm:cxn modelId="{0DF9A9BC-A652-4FE5-A4FD-CEEF6C4BDFCA}" type="presParOf" srcId="{3E123F9F-84FC-4BB9-9666-1B80922E999D}" destId="{C64ED837-85F4-4D23-9972-3D56A8FF76B2}" srcOrd="6" destOrd="0" presId="urn:microsoft.com/office/officeart/2008/layout/LinedList"/>
    <dgm:cxn modelId="{ABE57887-83AC-4577-AD45-E925AB6A9E86}" type="presParOf" srcId="{3E123F9F-84FC-4BB9-9666-1B80922E999D}" destId="{7BA24143-401F-477C-8257-ED3A3E92C763}" srcOrd="7" destOrd="0" presId="urn:microsoft.com/office/officeart/2008/layout/LinedList"/>
    <dgm:cxn modelId="{B6E9BF9E-53C5-4AEB-9DB2-A40A5FD20B09}" type="presParOf" srcId="{7BA24143-401F-477C-8257-ED3A3E92C763}" destId="{0A6E9131-A554-4B71-A214-02A278520795}" srcOrd="0" destOrd="0" presId="urn:microsoft.com/office/officeart/2008/layout/LinedList"/>
    <dgm:cxn modelId="{9DE12EDE-B5AC-4C98-9059-9E430AD2F939}" type="presParOf" srcId="{7BA24143-401F-477C-8257-ED3A3E92C763}" destId="{CFCC5251-103F-4DA2-9C13-0CBF79079CC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6ECFE-F962-40F5-92B5-88F912C8DDF2}">
      <dsp:nvSpPr>
        <dsp:cNvPr id="0" name=""/>
        <dsp:cNvSpPr/>
      </dsp:nvSpPr>
      <dsp:spPr>
        <a:xfrm>
          <a:off x="0" y="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0CC230-A863-4773-A547-BAD82A0F5229}">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pl-PL" sz="1800" kern="1200"/>
            <a:t>Na przestrzeni ostatnich 20 lat nastąpiła bardzo gwałtowana zmiana w rozumieniu i postrzeganiu życia zawodowego ludzi. Obowiązywał wcześniej model społeczno-zawodowy, którego trzema składowymi i niezmiennymi składnikami były:</a:t>
          </a:r>
          <a:endParaRPr lang="en-US" sz="1800" kern="1200"/>
        </a:p>
      </dsp:txBody>
      <dsp:txXfrm>
        <a:off x="0" y="0"/>
        <a:ext cx="6492875" cy="1276350"/>
      </dsp:txXfrm>
    </dsp:sp>
    <dsp:sp modelId="{E625B832-37C8-424C-9D9E-E665B8EE928F}">
      <dsp:nvSpPr>
        <dsp:cNvPr id="0" name=""/>
        <dsp:cNvSpPr/>
      </dsp:nvSpPr>
      <dsp:spPr>
        <a:xfrm>
          <a:off x="0" y="127635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4B3E9F-B38B-4321-BC3F-D415F30935D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pl-PL" sz="1800" b="1" kern="1200"/>
            <a:t>etap przed zawodowy </a:t>
          </a:r>
          <a:r>
            <a:rPr lang="pl-PL" sz="1800" kern="1200"/>
            <a:t>(uczenie się, zdobywanie zawodu),</a:t>
          </a:r>
          <a:endParaRPr lang="en-US" sz="1800" kern="1200"/>
        </a:p>
      </dsp:txBody>
      <dsp:txXfrm>
        <a:off x="0" y="1276350"/>
        <a:ext cx="6492875" cy="1276350"/>
      </dsp:txXfrm>
    </dsp:sp>
    <dsp:sp modelId="{DF01BD70-6BC0-4ACE-9423-1F28CD527EF2}">
      <dsp:nvSpPr>
        <dsp:cNvPr id="0" name=""/>
        <dsp:cNvSpPr/>
      </dsp:nvSpPr>
      <dsp:spPr>
        <a:xfrm>
          <a:off x="0" y="255270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E74D4C-4C24-444D-9FAD-FDA2C3FD1F95}">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pl-PL" sz="1800" b="1" kern="1200"/>
            <a:t>etap zawodowy </a:t>
          </a:r>
          <a:r>
            <a:rPr lang="pl-PL" sz="1800" kern="1200"/>
            <a:t>(działalność zawodowa, praca – przez cały czas w jednym zawodzie, w jednym miejscu),</a:t>
          </a:r>
          <a:endParaRPr lang="en-US" sz="1800" kern="1200"/>
        </a:p>
      </dsp:txBody>
      <dsp:txXfrm>
        <a:off x="0" y="2552700"/>
        <a:ext cx="6492875" cy="1276350"/>
      </dsp:txXfrm>
    </dsp:sp>
    <dsp:sp modelId="{9C884690-049F-43F6-9D1C-ACFA6C57168D}">
      <dsp:nvSpPr>
        <dsp:cNvPr id="0" name=""/>
        <dsp:cNvSpPr/>
      </dsp:nvSpPr>
      <dsp:spPr>
        <a:xfrm>
          <a:off x="0" y="382905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737A52-F042-4B74-A3E6-1BB294B1049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pl-PL" sz="1800" b="1" kern="1200"/>
            <a:t>etap post zawodowy </a:t>
          </a:r>
          <a:r>
            <a:rPr lang="pl-PL" sz="1800" kern="1200"/>
            <a:t>(wycofanie z pracy, przejście na emeryturę).</a:t>
          </a:r>
          <a:endParaRPr lang="en-US" sz="1800" kern="1200"/>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F209E-9F87-493E-82B0-3BA3A603D003}">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2A60FA-A0C6-420D-8173-A8E13013742E}">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l-PL" sz="2400" kern="1200"/>
            <a:t>Charakterystyczne jest, więc dążenie do tego, </a:t>
          </a:r>
          <a:endParaRPr lang="en-US" sz="2400" kern="1200"/>
        </a:p>
      </dsp:txBody>
      <dsp:txXfrm>
        <a:off x="0" y="623"/>
        <a:ext cx="6492875" cy="1020830"/>
      </dsp:txXfrm>
    </dsp:sp>
    <dsp:sp modelId="{7378F985-D8A1-4E52-BEB4-32278FE3FD63}">
      <dsp:nvSpPr>
        <dsp:cNvPr id="0" name=""/>
        <dsp:cNvSpPr/>
      </dsp:nvSpPr>
      <dsp:spPr>
        <a:xfrm>
          <a:off x="0" y="1021453"/>
          <a:ext cx="6492875" cy="0"/>
        </a:xfrm>
        <a:prstGeom prst="line">
          <a:avLst/>
        </a:prstGeom>
        <a:solidFill>
          <a:schemeClr val="accent2">
            <a:hueOff val="-898490"/>
            <a:satOff val="6181"/>
            <a:lumOff val="686"/>
            <a:alphaOff val="0"/>
          </a:schemeClr>
        </a:solidFill>
        <a:ln w="15875" cap="rnd" cmpd="sng" algn="ctr">
          <a:solidFill>
            <a:schemeClr val="accent2">
              <a:hueOff val="-898490"/>
              <a:satOff val="6181"/>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226E9E-2F73-44AB-AB7A-1F9D20935CA2}">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l-PL" sz="2400" kern="1200"/>
            <a:t>-aby okres nauki był jak najbardziej otwarty, </a:t>
          </a:r>
          <a:endParaRPr lang="en-US" sz="2400" kern="1200"/>
        </a:p>
      </dsp:txBody>
      <dsp:txXfrm>
        <a:off x="0" y="1021453"/>
        <a:ext cx="6492875" cy="1020830"/>
      </dsp:txXfrm>
    </dsp:sp>
    <dsp:sp modelId="{138A3B60-2F0F-4FD1-ABA0-39303A3CDD13}">
      <dsp:nvSpPr>
        <dsp:cNvPr id="0" name=""/>
        <dsp:cNvSpPr/>
      </dsp:nvSpPr>
      <dsp:spPr>
        <a:xfrm>
          <a:off x="0" y="2042284"/>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1F7CE-7F37-4EC0-8428-9D512F665C54}">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l-PL" sz="2400" kern="1200"/>
            <a:t>-by człowiek w tym czasie jak najwięcej się nauczył (z różnych dziedzin życia),</a:t>
          </a:r>
          <a:endParaRPr lang="en-US" sz="2400" kern="1200"/>
        </a:p>
      </dsp:txBody>
      <dsp:txXfrm>
        <a:off x="0" y="2042284"/>
        <a:ext cx="6492875" cy="1020830"/>
      </dsp:txXfrm>
    </dsp:sp>
    <dsp:sp modelId="{44CA0C23-A932-4527-90DE-BCD94DB68CB0}">
      <dsp:nvSpPr>
        <dsp:cNvPr id="0" name=""/>
        <dsp:cNvSpPr/>
      </dsp:nvSpPr>
      <dsp:spPr>
        <a:xfrm>
          <a:off x="0" y="3063115"/>
          <a:ext cx="6492875" cy="0"/>
        </a:xfrm>
        <a:prstGeom prst="line">
          <a:avLst/>
        </a:prstGeom>
        <a:solidFill>
          <a:schemeClr val="accent2">
            <a:hueOff val="-2695471"/>
            <a:satOff val="18542"/>
            <a:lumOff val="2058"/>
            <a:alphaOff val="0"/>
          </a:schemeClr>
        </a:solidFill>
        <a:ln w="15875" cap="rnd" cmpd="sng" algn="ctr">
          <a:solidFill>
            <a:schemeClr val="accent2">
              <a:hueOff val="-2695471"/>
              <a:satOff val="18542"/>
              <a:lumOff val="20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A5D9C-D00B-434E-84AC-AED3F674C2E4}">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l-PL" sz="2400" kern="1200"/>
            <a:t>-zdobył jak najwięcej doświadczeń, które będą mu przydatne w pracy (działalności zawodowej),</a:t>
          </a:r>
          <a:endParaRPr lang="en-US" sz="2400" kern="1200"/>
        </a:p>
      </dsp:txBody>
      <dsp:txXfrm>
        <a:off x="0" y="3063115"/>
        <a:ext cx="6492875" cy="1020830"/>
      </dsp:txXfrm>
    </dsp:sp>
    <dsp:sp modelId="{C91BDB6E-0087-4A67-9A96-0651648DDBBF}">
      <dsp:nvSpPr>
        <dsp:cNvPr id="0" name=""/>
        <dsp:cNvSpPr/>
      </dsp:nvSpPr>
      <dsp:spPr>
        <a:xfrm>
          <a:off x="0" y="4083946"/>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32934D-D101-4606-8C49-839356A864A3}">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l-PL" sz="2400" kern="1200"/>
            <a:t>-aby zdobył jak najwięcej umiejętności</a:t>
          </a:r>
          <a:endParaRPr lang="en-US" sz="2400" kern="1200"/>
        </a:p>
      </dsp:txBody>
      <dsp:txXfrm>
        <a:off x="0" y="4083946"/>
        <a:ext cx="6492875" cy="1020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EA686-BE8C-446D-B429-42AC83A4F435}">
      <dsp:nvSpPr>
        <dsp:cNvPr id="0" name=""/>
        <dsp:cNvSpPr/>
      </dsp:nvSpPr>
      <dsp:spPr>
        <a:xfrm>
          <a:off x="0" y="2492"/>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B5FDF0-96BC-495D-BE49-9011793FA084}">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pl-PL" sz="2500" kern="1200"/>
            <a:t>Można tu przytoczyć słowa Petera Druckera (pisarza, nauczyciela kształcącego menedżerów):</a:t>
          </a:r>
          <a:endParaRPr lang="en-US" sz="2500" kern="1200"/>
        </a:p>
      </dsp:txBody>
      <dsp:txXfrm>
        <a:off x="0" y="2492"/>
        <a:ext cx="6492875" cy="1700138"/>
      </dsp:txXfrm>
    </dsp:sp>
    <dsp:sp modelId="{AA9EA287-F782-4616-ACA0-18258A3565E5}">
      <dsp:nvSpPr>
        <dsp:cNvPr id="0" name=""/>
        <dsp:cNvSpPr/>
      </dsp:nvSpPr>
      <dsp:spPr>
        <a:xfrm>
          <a:off x="0" y="1702630"/>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8775D5-00CC-43E9-AA1E-35BD782F582B}">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pl-PL" sz="2500" kern="1200"/>
            <a:t>"Jeśli przez całe swoje życie zawodowe robiłeś jedno, to znaczy że nigdy nie dowiedziałeś się, kim byłeś."</a:t>
          </a:r>
          <a:endParaRPr lang="en-US" sz="2500" kern="1200"/>
        </a:p>
      </dsp:txBody>
      <dsp:txXfrm>
        <a:off x="0" y="1702630"/>
        <a:ext cx="6492875" cy="1700138"/>
      </dsp:txXfrm>
    </dsp:sp>
    <dsp:sp modelId="{F94EE183-FE09-48F7-A6CF-EA7FE45D0348}">
      <dsp:nvSpPr>
        <dsp:cNvPr id="0" name=""/>
        <dsp:cNvSpPr/>
      </dsp:nvSpPr>
      <dsp:spPr>
        <a:xfrm>
          <a:off x="0" y="3402769"/>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7F4440-6DA2-48C4-A369-25FE6246CB65}">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pl-PL" sz="2500" kern="1200"/>
            <a:t>Parafrazując to stwierdzenie i patrząc na nie jakby od końca można powiedzieć, że: Im lepiej się poznasz, tym łatwiej będzie ci się znaleźć w różnych sytuacjach, również zawodowych</a:t>
          </a:r>
          <a:endParaRPr lang="en-US" sz="2500" kern="1200"/>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7A600-5949-4FE8-BC81-68B33BC0DDC1}">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2EFC2-B867-4BDE-A75B-138F952702C9}">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Skutki nietrafnego wyboru, mało świadomych decyzji to m.in.:</a:t>
          </a:r>
          <a:endParaRPr lang="en-US" sz="2000" kern="1200"/>
        </a:p>
      </dsp:txBody>
      <dsp:txXfrm>
        <a:off x="0" y="623"/>
        <a:ext cx="6492875" cy="1020830"/>
      </dsp:txXfrm>
    </dsp:sp>
    <dsp:sp modelId="{3C7E8DF6-759D-4B86-9467-6EDDD83BF871}">
      <dsp:nvSpPr>
        <dsp:cNvPr id="0" name=""/>
        <dsp:cNvSpPr/>
      </dsp:nvSpPr>
      <dsp:spPr>
        <a:xfrm>
          <a:off x="0" y="1021453"/>
          <a:ext cx="6492875" cy="0"/>
        </a:xfrm>
        <a:prstGeom prst="line">
          <a:avLst/>
        </a:prstGeom>
        <a:solidFill>
          <a:schemeClr val="accent2">
            <a:hueOff val="-898490"/>
            <a:satOff val="6181"/>
            <a:lumOff val="686"/>
            <a:alphaOff val="0"/>
          </a:schemeClr>
        </a:solidFill>
        <a:ln w="15875" cap="rnd" cmpd="sng" algn="ctr">
          <a:solidFill>
            <a:schemeClr val="accent2">
              <a:hueOff val="-898490"/>
              <a:satOff val="6181"/>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2BFCAE-50B7-4759-A72A-5D44E06E7A6C}">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niepodejmowanie pracy w wyuczonym zawodzie (strata czasu, po co się tego uczyć, skoro nam nie odpowiada),</a:t>
          </a:r>
          <a:endParaRPr lang="en-US" sz="2000" kern="1200"/>
        </a:p>
      </dsp:txBody>
      <dsp:txXfrm>
        <a:off x="0" y="1021453"/>
        <a:ext cx="6492875" cy="1020830"/>
      </dsp:txXfrm>
    </dsp:sp>
    <dsp:sp modelId="{AC38CBE7-CFDC-4242-8B3B-8FB5F34565DD}">
      <dsp:nvSpPr>
        <dsp:cNvPr id="0" name=""/>
        <dsp:cNvSpPr/>
      </dsp:nvSpPr>
      <dsp:spPr>
        <a:xfrm>
          <a:off x="0" y="2042284"/>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4B6875-FB38-4B40-8606-F6ECA35DA7C3}">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niska jakość wykonywanej pracy (z powodu braku uzdolnień czy zainteresowań w tym kierunku),</a:t>
          </a:r>
          <a:endParaRPr lang="en-US" sz="2000" kern="1200"/>
        </a:p>
      </dsp:txBody>
      <dsp:txXfrm>
        <a:off x="0" y="2042284"/>
        <a:ext cx="6492875" cy="1020830"/>
      </dsp:txXfrm>
    </dsp:sp>
    <dsp:sp modelId="{2FFB08DB-F8C9-4391-8E76-D9B8ADFDDB5D}">
      <dsp:nvSpPr>
        <dsp:cNvPr id="0" name=""/>
        <dsp:cNvSpPr/>
      </dsp:nvSpPr>
      <dsp:spPr>
        <a:xfrm>
          <a:off x="0" y="3063115"/>
          <a:ext cx="6492875" cy="0"/>
        </a:xfrm>
        <a:prstGeom prst="line">
          <a:avLst/>
        </a:prstGeom>
        <a:solidFill>
          <a:schemeClr val="accent2">
            <a:hueOff val="-2695471"/>
            <a:satOff val="18542"/>
            <a:lumOff val="2058"/>
            <a:alphaOff val="0"/>
          </a:schemeClr>
        </a:solidFill>
        <a:ln w="15875" cap="rnd" cmpd="sng" algn="ctr">
          <a:solidFill>
            <a:schemeClr val="accent2">
              <a:hueOff val="-2695471"/>
              <a:satOff val="18542"/>
              <a:lumOff val="20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0BC4C5-0669-4A22-ADA2-FB7A231D2E68}">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brak satysfakcji z pracy,</a:t>
          </a:r>
          <a:endParaRPr lang="en-US" sz="2000" kern="1200"/>
        </a:p>
      </dsp:txBody>
      <dsp:txXfrm>
        <a:off x="0" y="3063115"/>
        <a:ext cx="6492875" cy="1020830"/>
      </dsp:txXfrm>
    </dsp:sp>
    <dsp:sp modelId="{644FC937-6D3F-4026-8341-72511F554AEE}">
      <dsp:nvSpPr>
        <dsp:cNvPr id="0" name=""/>
        <dsp:cNvSpPr/>
      </dsp:nvSpPr>
      <dsp:spPr>
        <a:xfrm>
          <a:off x="0" y="4083946"/>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8FD1C-1EF3-4E01-A024-84DE249180F0}">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napięcie psychiczne (gdy stwierdzamy, że praca nie sprawia nam przyjemności, że przerasta nasze możliwości, czy przeciwnie – że nas nudzi).</a:t>
          </a:r>
          <a:endParaRPr lang="en-US" sz="2000" kern="1200"/>
        </a:p>
      </dsp:txBody>
      <dsp:txXfrm>
        <a:off x="0" y="4083946"/>
        <a:ext cx="6492875" cy="10208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3135B-D12E-43FC-AFAB-4F00930772C8}">
      <dsp:nvSpPr>
        <dsp:cNvPr id="0" name=""/>
        <dsp:cNvSpPr/>
      </dsp:nvSpPr>
      <dsp:spPr>
        <a:xfrm>
          <a:off x="0" y="2492"/>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F47EE5-32F0-4E5D-A45F-857CD6837AEF}">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a:t>Wśród czynników decydujących o trafnym wyborze zawodowym wyróżnia się dwie podstawowe grupy:</a:t>
          </a:r>
          <a:endParaRPr lang="en-US" sz="2600" kern="1200"/>
        </a:p>
      </dsp:txBody>
      <dsp:txXfrm>
        <a:off x="0" y="2492"/>
        <a:ext cx="6492875" cy="1700138"/>
      </dsp:txXfrm>
    </dsp:sp>
    <dsp:sp modelId="{3D3E082A-8773-4480-82C2-F64359413CE8}">
      <dsp:nvSpPr>
        <dsp:cNvPr id="0" name=""/>
        <dsp:cNvSpPr/>
      </dsp:nvSpPr>
      <dsp:spPr>
        <a:xfrm>
          <a:off x="0" y="1702630"/>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5BCEBE-2A25-461E-ACB4-F55ACE791FCC}">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a:t>Czynniki </a:t>
          </a:r>
          <a:r>
            <a:rPr lang="pl-PL" sz="2600" b="1" kern="1200"/>
            <a:t>wewnętrzne</a:t>
          </a:r>
          <a:r>
            <a:rPr lang="pl-PL" sz="2600" kern="1200"/>
            <a:t> – związane bezpośrednio z człowiekiem, z jego indywidualnymi cechami, rozwojem, z tym, jaki on jest;</a:t>
          </a:r>
          <a:endParaRPr lang="en-US" sz="2600" kern="1200"/>
        </a:p>
      </dsp:txBody>
      <dsp:txXfrm>
        <a:off x="0" y="1702630"/>
        <a:ext cx="6492875" cy="1700138"/>
      </dsp:txXfrm>
    </dsp:sp>
    <dsp:sp modelId="{A9B2B6D3-698B-4776-A7ED-F1B4834E78ED}">
      <dsp:nvSpPr>
        <dsp:cNvPr id="0" name=""/>
        <dsp:cNvSpPr/>
      </dsp:nvSpPr>
      <dsp:spPr>
        <a:xfrm>
          <a:off x="0" y="3402769"/>
          <a:ext cx="649287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4F2F8-D72A-4182-8203-3CD29161F8AE}">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a:t>Czynniki </a:t>
          </a:r>
          <a:r>
            <a:rPr lang="pl-PL" sz="2600" b="1" kern="1200"/>
            <a:t>zewnętrzne </a:t>
          </a:r>
          <a:r>
            <a:rPr lang="pl-PL" sz="2600" kern="1200"/>
            <a:t>– znajdujące się poza człowiekiem, czynniki sytuacyjne, wpływające na niego w mniejszym bądź większym stopniu, ale które należy brać pod uwagę.</a:t>
          </a:r>
          <a:endParaRPr lang="en-US" sz="2600" kern="1200"/>
        </a:p>
      </dsp:txBody>
      <dsp:txXfrm>
        <a:off x="0" y="3402769"/>
        <a:ext cx="6492875" cy="1700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2574F-0E77-4D29-A3B3-4C8BAC07A25C}">
      <dsp:nvSpPr>
        <dsp:cNvPr id="0" name=""/>
        <dsp:cNvSpPr/>
      </dsp:nvSpPr>
      <dsp:spPr>
        <a:xfrm>
          <a:off x="0" y="0"/>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71271-078C-489D-BC61-1DF43A0333F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Ważne przede wszystkim powinno być </a:t>
          </a:r>
          <a:r>
            <a:rPr lang="pl-PL" sz="2000" b="1" kern="1200"/>
            <a:t>realne spojrzenie na własną osobę. </a:t>
          </a:r>
          <a:r>
            <a:rPr lang="pl-PL" sz="2000" kern="1200"/>
            <a:t>A więc nie to, co mi się wydaje, ale to, jak jest rzeczywiście. I jakkolwiek obiektywizm w postrzeganiu siebie może być trudny, to:</a:t>
          </a:r>
          <a:endParaRPr lang="en-US" sz="2000" kern="1200"/>
        </a:p>
      </dsp:txBody>
      <dsp:txXfrm>
        <a:off x="0" y="0"/>
        <a:ext cx="6492875" cy="1276350"/>
      </dsp:txXfrm>
    </dsp:sp>
    <dsp:sp modelId="{26D72D3C-A6E9-4BEA-A18D-785F5C4EFA83}">
      <dsp:nvSpPr>
        <dsp:cNvPr id="0" name=""/>
        <dsp:cNvSpPr/>
      </dsp:nvSpPr>
      <dsp:spPr>
        <a:xfrm>
          <a:off x="0" y="1276350"/>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AF05B-866B-432A-98C4-95EA90F39C48}">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dysponujemy szeregiem obiektywnych narzędzi badawczych (testy, kwestionariusze), które pomagają w samopoznaniu,</a:t>
          </a:r>
          <a:endParaRPr lang="en-US" sz="2000" kern="1200"/>
        </a:p>
      </dsp:txBody>
      <dsp:txXfrm>
        <a:off x="0" y="1276350"/>
        <a:ext cx="6492875" cy="1276350"/>
      </dsp:txXfrm>
    </dsp:sp>
    <dsp:sp modelId="{CBE9796F-79A7-4D0F-B1F6-F64F5C9B0E02}">
      <dsp:nvSpPr>
        <dsp:cNvPr id="0" name=""/>
        <dsp:cNvSpPr/>
      </dsp:nvSpPr>
      <dsp:spPr>
        <a:xfrm>
          <a:off x="0" y="2552700"/>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CB4A0B-131B-44F5-9DAF-B4376CA79577}">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możemy swoją ocenę siebie skonfrontować z tym, jak postrzegają nas inni (szczególnie osoby najbliższe),</a:t>
          </a:r>
          <a:endParaRPr lang="en-US" sz="2000" kern="1200"/>
        </a:p>
      </dsp:txBody>
      <dsp:txXfrm>
        <a:off x="0" y="2552700"/>
        <a:ext cx="6492875" cy="1276350"/>
      </dsp:txXfrm>
    </dsp:sp>
    <dsp:sp modelId="{C64ED837-85F4-4D23-9972-3D56A8FF76B2}">
      <dsp:nvSpPr>
        <dsp:cNvPr id="0" name=""/>
        <dsp:cNvSpPr/>
      </dsp:nvSpPr>
      <dsp:spPr>
        <a:xfrm>
          <a:off x="0" y="3829050"/>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E9131-A554-4B71-A214-02A278520795}">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musimy sobie uświadomić, że tylko rzetelne poznanie siebie gwarantuje dokonanie jak najbardziej skutecznych wyborów.</a:t>
          </a:r>
          <a:endParaRPr lang="en-US" sz="2000" kern="1200"/>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a:xfrm>
            <a:off x="5332412" y="5883275"/>
            <a:ext cx="4324044" cy="365125"/>
          </a:xfrm>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72924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A463A5E-2A55-4BA1-9286-6EB6AA3FA3FB}" type="datetimeFigureOut">
              <a:rPr lang="pl-PL" smtClean="0"/>
              <a:t>31.05.2020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45558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193537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696748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384463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566016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110921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1820057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60442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951856" y="5867131"/>
            <a:ext cx="551167" cy="365125"/>
          </a:xfrm>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12374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A463A5E-2A55-4BA1-9286-6EB6AA3FA3FB}" type="datetimeFigureOut">
              <a:rPr lang="pl-PL" smtClean="0"/>
              <a:t>31.05.2020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21881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A463A5E-2A55-4BA1-9286-6EB6AA3FA3FB}" type="datetimeFigureOut">
              <a:rPr lang="pl-PL" smtClean="0"/>
              <a:t>31.05.2020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98298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A463A5E-2A55-4BA1-9286-6EB6AA3FA3FB}" type="datetimeFigureOut">
              <a:rPr lang="pl-PL" smtClean="0"/>
              <a:t>31.05.2020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87503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A463A5E-2A55-4BA1-9286-6EB6AA3FA3FB}" type="datetimeFigureOut">
              <a:rPr lang="pl-PL" smtClean="0"/>
              <a:t>31.05.2020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291327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63A5E-2A55-4BA1-9286-6EB6AA3FA3FB}" type="datetimeFigureOut">
              <a:rPr lang="pl-PL" smtClean="0"/>
              <a:t>31.05.2020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27432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A463A5E-2A55-4BA1-9286-6EB6AA3FA3FB}" type="datetimeFigureOut">
              <a:rPr lang="pl-PL" smtClean="0"/>
              <a:t>31.05.2020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25983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A463A5E-2A55-4BA1-9286-6EB6AA3FA3FB}" type="datetimeFigureOut">
              <a:rPr lang="pl-PL" smtClean="0"/>
              <a:t>31.05.2020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C2BD5F4-5F22-45C0-8EE0-87E4C896C39A}" type="slidenum">
              <a:rPr lang="pl-PL" smtClean="0"/>
              <a:t>‹#›</a:t>
            </a:fld>
            <a:endParaRPr lang="pl-PL"/>
          </a:p>
        </p:txBody>
      </p:sp>
    </p:spTree>
    <p:extLst>
      <p:ext uri="{BB962C8B-B14F-4D97-AF65-F5344CB8AC3E}">
        <p14:creationId xmlns:p14="http://schemas.microsoft.com/office/powerpoint/2010/main" val="329268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463A5E-2A55-4BA1-9286-6EB6AA3FA3FB}" type="datetimeFigureOut">
              <a:rPr lang="pl-PL" smtClean="0"/>
              <a:t>31.05.2020</a:t>
            </a:fld>
            <a:endParaRPr lang="pl-PL"/>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l-PL"/>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C2BD5F4-5F22-45C0-8EE0-87E4C896C39A}" type="slidenum">
              <a:rPr lang="pl-PL" smtClean="0"/>
              <a:t>‹#›</a:t>
            </a:fld>
            <a:endParaRPr lang="pl-PL"/>
          </a:p>
        </p:txBody>
      </p:sp>
    </p:spTree>
    <p:extLst>
      <p:ext uri="{BB962C8B-B14F-4D97-AF65-F5344CB8AC3E}">
        <p14:creationId xmlns:p14="http://schemas.microsoft.com/office/powerpoint/2010/main" val="17203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0" name="Freeform: Shape 9">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12" name="Freeform: Shape 11">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14" name="Freeform: Shape 13">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16" name="Freeform: Shape 15">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ytuł 1">
            <a:extLst>
              <a:ext uri="{FF2B5EF4-FFF2-40B4-BE49-F238E27FC236}">
                <a16:creationId xmlns:a16="http://schemas.microsoft.com/office/drawing/2014/main" id="{6DFCE99D-68BD-428D-8F40-1510FC6F6C3D}"/>
              </a:ext>
            </a:extLst>
          </p:cNvPr>
          <p:cNvSpPr>
            <a:spLocks noGrp="1"/>
          </p:cNvSpPr>
          <p:nvPr>
            <p:ph type="ctrTitle"/>
          </p:nvPr>
        </p:nvSpPr>
        <p:spPr>
          <a:xfrm>
            <a:off x="1524000" y="643468"/>
            <a:ext cx="9144000" cy="3618898"/>
          </a:xfrm>
        </p:spPr>
        <p:txBody>
          <a:bodyPr anchor="b">
            <a:normAutofit/>
          </a:bodyPr>
          <a:lstStyle/>
          <a:p>
            <a:pPr algn="ctr">
              <a:lnSpc>
                <a:spcPct val="90000"/>
              </a:lnSpc>
            </a:pPr>
            <a:r>
              <a:rPr lang="pl-PL" sz="6100"/>
              <a:t>Czynniki ważne przy planowaniu kariery zawodowej</a:t>
            </a:r>
            <a:br>
              <a:rPr lang="pl-PL" sz="6100"/>
            </a:br>
            <a:endParaRPr lang="pl-PL" sz="6100"/>
          </a:p>
        </p:txBody>
      </p:sp>
      <p:sp>
        <p:nvSpPr>
          <p:cNvPr id="3" name="Podtytuł 2">
            <a:extLst>
              <a:ext uri="{FF2B5EF4-FFF2-40B4-BE49-F238E27FC236}">
                <a16:creationId xmlns:a16="http://schemas.microsoft.com/office/drawing/2014/main" id="{D0CDD988-2EEE-4EA6-81DD-1651E7C081CA}"/>
              </a:ext>
            </a:extLst>
          </p:cNvPr>
          <p:cNvSpPr>
            <a:spLocks noGrp="1"/>
          </p:cNvSpPr>
          <p:nvPr>
            <p:ph type="subTitle" idx="1"/>
          </p:nvPr>
        </p:nvSpPr>
        <p:spPr>
          <a:xfrm>
            <a:off x="2719546" y="4552335"/>
            <a:ext cx="6752908" cy="1091381"/>
          </a:xfrm>
        </p:spPr>
        <p:txBody>
          <a:bodyPr>
            <a:normAutofit/>
          </a:bodyPr>
          <a:lstStyle/>
          <a:p>
            <a:pPr algn="ctr"/>
            <a:endParaRPr lang="pl-PL" sz="2400"/>
          </a:p>
        </p:txBody>
      </p:sp>
    </p:spTree>
    <p:extLst>
      <p:ext uri="{BB962C8B-B14F-4D97-AF65-F5344CB8AC3E}">
        <p14:creationId xmlns:p14="http://schemas.microsoft.com/office/powerpoint/2010/main" val="137862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3F1ACE71-5427-4507-9D26-C24791379E40}"/>
              </a:ext>
            </a:extLst>
          </p:cNvPr>
          <p:cNvSpPr>
            <a:spLocks noGrp="1"/>
          </p:cNvSpPr>
          <p:nvPr>
            <p:ph type="title"/>
          </p:nvPr>
        </p:nvSpPr>
        <p:spPr>
          <a:xfrm>
            <a:off x="535021" y="685800"/>
            <a:ext cx="2639962" cy="5105400"/>
          </a:xfrm>
        </p:spPr>
        <p:txBody>
          <a:bodyPr>
            <a:normAutofit/>
          </a:bodyPr>
          <a:lstStyle/>
          <a:p>
            <a:r>
              <a:rPr lang="pl-PL" sz="3400">
                <a:solidFill>
                  <a:srgbClr val="FFFFFF"/>
                </a:solidFill>
              </a:rPr>
              <a:t>Czynniki decydujące o trafnym wyborze zawodowym </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62AA2D1F-423E-43CD-BCD0-935C45664583}"/>
              </a:ext>
            </a:extLst>
          </p:cNvPr>
          <p:cNvGraphicFramePr>
            <a:graphicFrameLocks noGrp="1"/>
          </p:cNvGraphicFramePr>
          <p:nvPr>
            <p:ph idx="1"/>
            <p:extLst>
              <p:ext uri="{D42A27DB-BD31-4B8C-83A1-F6EECF244321}">
                <p14:modId xmlns:p14="http://schemas.microsoft.com/office/powerpoint/2010/main" val="203060030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925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ytuł 1">
            <a:extLst>
              <a:ext uri="{FF2B5EF4-FFF2-40B4-BE49-F238E27FC236}">
                <a16:creationId xmlns:a16="http://schemas.microsoft.com/office/drawing/2014/main" id="{5C526080-3763-43D7-AA77-7490BB81EE6B}"/>
              </a:ext>
            </a:extLst>
          </p:cNvPr>
          <p:cNvSpPr>
            <a:spLocks noGrp="1"/>
          </p:cNvSpPr>
          <p:nvPr>
            <p:ph type="title"/>
          </p:nvPr>
        </p:nvSpPr>
        <p:spPr>
          <a:xfrm>
            <a:off x="1836013" y="1072609"/>
            <a:ext cx="3041557" cy="4522647"/>
          </a:xfrm>
          <a:effectLst/>
        </p:spPr>
        <p:txBody>
          <a:bodyPr anchor="ctr">
            <a:normAutofit/>
          </a:bodyPr>
          <a:lstStyle/>
          <a:p>
            <a:pPr algn="l"/>
            <a:r>
              <a:rPr lang="pl-PL" sz="3200">
                <a:solidFill>
                  <a:schemeClr val="tx2"/>
                </a:solidFill>
              </a:rPr>
              <a:t>Etapy planowania kariery zawodowej</a:t>
            </a:r>
          </a:p>
        </p:txBody>
      </p:sp>
      <p:sp>
        <p:nvSpPr>
          <p:cNvPr id="3" name="Symbol zastępczy zawartości 2">
            <a:extLst>
              <a:ext uri="{FF2B5EF4-FFF2-40B4-BE49-F238E27FC236}">
                <a16:creationId xmlns:a16="http://schemas.microsoft.com/office/drawing/2014/main" id="{2E45A2A5-CE8D-47B0-BF23-64498FC82E7A}"/>
              </a:ext>
            </a:extLst>
          </p:cNvPr>
          <p:cNvSpPr>
            <a:spLocks noGrp="1"/>
          </p:cNvSpPr>
          <p:nvPr>
            <p:ph idx="1"/>
          </p:nvPr>
        </p:nvSpPr>
        <p:spPr>
          <a:xfrm>
            <a:off x="5149032" y="1072609"/>
            <a:ext cx="6383207" cy="4522647"/>
          </a:xfrm>
        </p:spPr>
        <p:txBody>
          <a:bodyPr anchor="ctr">
            <a:normAutofit/>
          </a:bodyPr>
          <a:lstStyle/>
          <a:p>
            <a:pPr marL="0" indent="0">
              <a:buNone/>
            </a:pPr>
            <a:r>
              <a:rPr lang="pl-PL" sz="2000"/>
              <a:t>Przemyślane planowanie własnej kariery zawodowej składa się więc z kilku etapów:</a:t>
            </a:r>
          </a:p>
          <a:p>
            <a:endParaRPr lang="pl-PL" sz="2000"/>
          </a:p>
          <a:p>
            <a:r>
              <a:rPr lang="pl-PL" sz="2000"/>
              <a:t>Poznania siebie (czynniki wewnętrzne),</a:t>
            </a:r>
          </a:p>
          <a:p>
            <a:r>
              <a:rPr lang="pl-PL" sz="2000"/>
              <a:t>Poznania zawodów, rynku pracy (czynniki zewnętrzne),</a:t>
            </a:r>
          </a:p>
          <a:p>
            <a:r>
              <a:rPr lang="pl-PL" sz="2000"/>
              <a:t>Konfrontacji tych dwóch czynników,</a:t>
            </a:r>
          </a:p>
          <a:p>
            <a:r>
              <a:rPr lang="pl-PL" sz="2000"/>
              <a:t>Właściwego zaplanowania kariery, czyli określenia drogi rozwoju zawodowego, w tym znalezienia ścieżek kształcenia prowadzących do wybranego zawodu (grupy zawodów).</a:t>
            </a:r>
          </a:p>
          <a:p>
            <a:endParaRPr lang="pl-PL" sz="2000"/>
          </a:p>
        </p:txBody>
      </p:sp>
    </p:spTree>
    <p:extLst>
      <p:ext uri="{BB962C8B-B14F-4D97-AF65-F5344CB8AC3E}">
        <p14:creationId xmlns:p14="http://schemas.microsoft.com/office/powerpoint/2010/main" val="150020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9C2A706C-0FE2-41E8-8634-43ECC8000ED1}"/>
              </a:ext>
            </a:extLst>
          </p:cNvPr>
          <p:cNvSpPr>
            <a:spLocks noGrp="1"/>
          </p:cNvSpPr>
          <p:nvPr>
            <p:ph type="title"/>
          </p:nvPr>
        </p:nvSpPr>
        <p:spPr>
          <a:xfrm>
            <a:off x="535021" y="685800"/>
            <a:ext cx="2639962" cy="5105400"/>
          </a:xfrm>
        </p:spPr>
        <p:txBody>
          <a:bodyPr>
            <a:normAutofit/>
          </a:bodyPr>
          <a:lstStyle/>
          <a:p>
            <a:r>
              <a:rPr lang="pl-PL" sz="3700">
                <a:solidFill>
                  <a:srgbClr val="FFFFFF"/>
                </a:solidFill>
              </a:rPr>
              <a:t>1. Czynniki wewnętrzne = poznanie siebie.</a:t>
            </a:r>
            <a:br>
              <a:rPr lang="pl-PL" sz="3700">
                <a:solidFill>
                  <a:srgbClr val="FFFFFF"/>
                </a:solidFill>
              </a:rPr>
            </a:br>
            <a:endParaRPr lang="pl-PL" sz="3700">
              <a:solidFill>
                <a:srgbClr val="FFFFFF"/>
              </a:solidFill>
            </a:endParaRPr>
          </a:p>
        </p:txBody>
      </p:sp>
      <p:grpSp>
        <p:nvGrpSpPr>
          <p:cNvPr id="28" name="Group 2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534603FE-844A-4408-96E6-A4D6A26D2161}"/>
              </a:ext>
            </a:extLst>
          </p:cNvPr>
          <p:cNvGraphicFramePr>
            <a:graphicFrameLocks noGrp="1"/>
          </p:cNvGraphicFramePr>
          <p:nvPr>
            <p:ph idx="1"/>
            <p:extLst>
              <p:ext uri="{D42A27DB-BD31-4B8C-83A1-F6EECF244321}">
                <p14:modId xmlns:p14="http://schemas.microsoft.com/office/powerpoint/2010/main" val="392373835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9304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101C17B1-ECB3-49A9-9AE0-9841033E6A54}"/>
              </a:ext>
            </a:extLst>
          </p:cNvPr>
          <p:cNvSpPr>
            <a:spLocks noGrp="1"/>
          </p:cNvSpPr>
          <p:nvPr>
            <p:ph type="title"/>
          </p:nvPr>
        </p:nvSpPr>
        <p:spPr>
          <a:xfrm>
            <a:off x="496112" y="685801"/>
            <a:ext cx="2743200" cy="5105400"/>
          </a:xfrm>
        </p:spPr>
        <p:txBody>
          <a:bodyPr>
            <a:normAutofit/>
          </a:bodyPr>
          <a:lstStyle/>
          <a:p>
            <a:pPr algn="l"/>
            <a:r>
              <a:rPr lang="pl-PL" sz="2200" b="1">
                <a:solidFill>
                  <a:srgbClr val="FFFFFF"/>
                </a:solidFill>
              </a:rPr>
              <a:t>A. ZAINTERESOWANIA</a:t>
            </a:r>
            <a:endParaRPr lang="pl-PL" sz="2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145C973B-6E4E-42F9-BC62-3CDD9AD1B654}"/>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700"/>
              <a:t>Zainteresowania są siłą napędową, która pobudza nas do działania, by jak najlepiej poznać to, co nas interesuje, jakąś dziedzinę życia; by pogłębić wiedzę. Ważne jest jednak, by umieć rozróżnić trwałe zainteresowania od tych przelotnych, chwilowego zaciekawienia czymś, które to zaciekawienie nie może stanowić wskazówki w wyborze zawodu i może prowadzić do błędnych decyzji. Natomiast najsilniejsze i trwałe zainteresowania należy traktować jako drogowskaz przy wyborze kierunku kształcenia i zawodu.</a:t>
            </a:r>
          </a:p>
          <a:p>
            <a:pPr>
              <a:lnSpc>
                <a:spcPct val="90000"/>
              </a:lnSpc>
            </a:pPr>
            <a:endParaRPr lang="pl-PL" sz="1700"/>
          </a:p>
          <a:p>
            <a:pPr marL="0" indent="0">
              <a:lnSpc>
                <a:spcPct val="90000"/>
              </a:lnSpc>
              <a:buNone/>
            </a:pPr>
            <a:r>
              <a:rPr lang="pl-PL" sz="1700"/>
              <a:t>Co świadczy o zainteresowaniach?</a:t>
            </a:r>
          </a:p>
          <a:p>
            <a:pPr>
              <a:lnSpc>
                <a:spcPct val="90000"/>
              </a:lnSpc>
            </a:pPr>
            <a:endParaRPr lang="pl-PL" sz="1700"/>
          </a:p>
          <a:p>
            <a:pPr>
              <a:lnSpc>
                <a:spcPct val="90000"/>
              </a:lnSpc>
            </a:pPr>
            <a:r>
              <a:rPr lang="pl-PL" sz="1700"/>
              <a:t>sposób spędzania wolnego czasu,</a:t>
            </a:r>
          </a:p>
          <a:p>
            <a:pPr>
              <a:lnSpc>
                <a:spcPct val="90000"/>
              </a:lnSpc>
            </a:pPr>
            <a:r>
              <a:rPr lang="pl-PL" sz="1700"/>
              <a:t>preferowane przedmioty szkolne,</a:t>
            </a:r>
          </a:p>
          <a:p>
            <a:pPr>
              <a:lnSpc>
                <a:spcPct val="90000"/>
              </a:lnSpc>
            </a:pPr>
            <a:r>
              <a:rPr lang="pl-PL" sz="1700"/>
              <a:t>uczestnictwo w kółkach przedmiotowych, zajęciach pozalekcyjnych/pozaszkolnych,</a:t>
            </a:r>
          </a:p>
          <a:p>
            <a:pPr>
              <a:lnSpc>
                <a:spcPct val="90000"/>
              </a:lnSpc>
            </a:pPr>
            <a:r>
              <a:rPr lang="pl-PL" sz="1700"/>
              <a:t>tematyka czytanych książek, czasopism, oglądanych filmów.</a:t>
            </a:r>
          </a:p>
        </p:txBody>
      </p:sp>
    </p:spTree>
    <p:extLst>
      <p:ext uri="{BB962C8B-B14F-4D97-AF65-F5344CB8AC3E}">
        <p14:creationId xmlns:p14="http://schemas.microsoft.com/office/powerpoint/2010/main" val="414380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581E161A-BA96-4A31-903A-2EF5CB46B3E9}"/>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Reasumując</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D4650399-E275-4BC5-B087-8A21EAFCDD6A}"/>
              </a:ext>
            </a:extLst>
          </p:cNvPr>
          <p:cNvSpPr>
            <a:spLocks noGrp="1"/>
          </p:cNvSpPr>
          <p:nvPr>
            <p:ph idx="1"/>
          </p:nvPr>
        </p:nvSpPr>
        <p:spPr>
          <a:xfrm>
            <a:off x="5117106" y="685801"/>
            <a:ext cx="6385918" cy="5105400"/>
          </a:xfrm>
        </p:spPr>
        <p:txBody>
          <a:bodyPr>
            <a:normAutofit/>
          </a:bodyPr>
          <a:lstStyle/>
          <a:p>
            <a:r>
              <a:rPr lang="pl-PL" sz="2000"/>
              <a:t>Reasumując można powiedzieć, że zainteresowania to stan wzmożonej uwagi i skupienie na czymś; to dążenie do głębszego zbadania tego czegoś, czemu z reguły dodatkowo towarzyszy przeżywanie różnorodnych uczuć. /Gdy kierunek naszej aktywności jest wyznaczany przede wszystkim zaangażowaniem emocjonalnym, mamy do czynienia z </a:t>
            </a:r>
            <a:r>
              <a:rPr lang="pl-PL" sz="2000" u="sng"/>
              <a:t>zamiłowaniem</a:t>
            </a:r>
            <a:r>
              <a:rPr lang="pl-PL" sz="2000"/>
              <a:t>./</a:t>
            </a:r>
          </a:p>
        </p:txBody>
      </p:sp>
    </p:spTree>
    <p:extLst>
      <p:ext uri="{BB962C8B-B14F-4D97-AF65-F5344CB8AC3E}">
        <p14:creationId xmlns:p14="http://schemas.microsoft.com/office/powerpoint/2010/main" val="243053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EA8F088A-2D20-49ED-8D21-8404799409BA}"/>
              </a:ext>
            </a:extLst>
          </p:cNvPr>
          <p:cNvSpPr>
            <a:spLocks noGrp="1"/>
          </p:cNvSpPr>
          <p:nvPr>
            <p:ph type="title"/>
          </p:nvPr>
        </p:nvSpPr>
        <p:spPr>
          <a:xfrm>
            <a:off x="496112" y="685801"/>
            <a:ext cx="2743200" cy="5105400"/>
          </a:xfrm>
        </p:spPr>
        <p:txBody>
          <a:bodyPr>
            <a:normAutofit/>
          </a:bodyPr>
          <a:lstStyle/>
          <a:p>
            <a:pPr algn="l"/>
            <a:r>
              <a:rPr lang="pl-PL" sz="2500">
                <a:solidFill>
                  <a:srgbClr val="FFFFFF"/>
                </a:solidFill>
              </a:rPr>
              <a:t>Metody zbierania danych o zainteresowaniach</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3426DD5E-BB51-490C-837E-1B8A3B2897B7}"/>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900"/>
              <a:t>Możemy mówić o 4 metodach zbierania danych o zainteresowaniach (wg. Donalda </a:t>
            </a:r>
            <a:r>
              <a:rPr lang="pl-PL" sz="1900" b="1"/>
              <a:t>Super'a</a:t>
            </a:r>
            <a:r>
              <a:rPr lang="pl-PL" sz="1900"/>
              <a:t>):</a:t>
            </a:r>
          </a:p>
          <a:p>
            <a:pPr>
              <a:lnSpc>
                <a:spcPct val="90000"/>
              </a:lnSpc>
            </a:pPr>
            <a:endParaRPr lang="pl-PL" sz="1900"/>
          </a:p>
          <a:p>
            <a:pPr>
              <a:lnSpc>
                <a:spcPct val="90000"/>
              </a:lnSpc>
            </a:pPr>
            <a:r>
              <a:rPr lang="pl-PL" sz="1900"/>
              <a:t>Odpowiedzi danej osoby na pytania:, Co lubisz robić?</a:t>
            </a:r>
          </a:p>
          <a:p>
            <a:pPr>
              <a:lnSpc>
                <a:spcPct val="90000"/>
              </a:lnSpc>
            </a:pPr>
            <a:r>
              <a:rPr lang="pl-PL" sz="1900"/>
              <a:t>Okazywanie zainteresowań poprzez zaangażowanie w określoną obserwowalną aktywność (kółka zainteresowań, itp.),</a:t>
            </a:r>
          </a:p>
          <a:p>
            <a:pPr>
              <a:lnSpc>
                <a:spcPct val="90000"/>
              </a:lnSpc>
            </a:pPr>
            <a:r>
              <a:rPr lang="pl-PL" sz="1900"/>
              <a:t>Różne testy (np. wiadomości), kiedy osoba ujawnia swoje zainteresowania niekoniecznie zdając sobie z tego sprawę,</a:t>
            </a:r>
          </a:p>
          <a:p>
            <a:pPr>
              <a:lnSpc>
                <a:spcPct val="90000"/>
              </a:lnSpc>
            </a:pPr>
            <a:r>
              <a:rPr lang="pl-PL" sz="1900"/>
              <a:t>Inwentarze zainteresowań:</a:t>
            </a:r>
          </a:p>
          <a:p>
            <a:pPr marL="0" indent="0">
              <a:lnSpc>
                <a:spcPct val="90000"/>
              </a:lnSpc>
              <a:buNone/>
            </a:pPr>
            <a:r>
              <a:rPr lang="pl-PL" sz="1900"/>
              <a:t>A )wystandaryzowane narzędzia, których wyniki są porównywane z wynikami ludzi wykonujących określone zawody i na tej podstawie pozwalają wyciągnąć wnioski na temat ewentualnych zainteresowań zawodowych;</a:t>
            </a:r>
          </a:p>
          <a:p>
            <a:pPr marL="0" indent="0">
              <a:lnSpc>
                <a:spcPct val="90000"/>
              </a:lnSpc>
              <a:buNone/>
            </a:pPr>
            <a:r>
              <a:rPr lang="pl-PL" sz="1900"/>
              <a:t>B )inne testy, kwestionariusze zainteresowań.</a:t>
            </a:r>
          </a:p>
        </p:txBody>
      </p:sp>
    </p:spTree>
    <p:extLst>
      <p:ext uri="{BB962C8B-B14F-4D97-AF65-F5344CB8AC3E}">
        <p14:creationId xmlns:p14="http://schemas.microsoft.com/office/powerpoint/2010/main" val="145823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9DA2597C-C1FD-4F6C-9E44-9CA684E9E8F5}"/>
              </a:ext>
            </a:extLst>
          </p:cNvPr>
          <p:cNvSpPr>
            <a:spLocks noGrp="1"/>
          </p:cNvSpPr>
          <p:nvPr>
            <p:ph type="title"/>
          </p:nvPr>
        </p:nvSpPr>
        <p:spPr>
          <a:xfrm>
            <a:off x="496112" y="685801"/>
            <a:ext cx="2743200" cy="5105400"/>
          </a:xfrm>
        </p:spPr>
        <p:txBody>
          <a:bodyPr>
            <a:normAutofit/>
          </a:bodyPr>
          <a:lstStyle/>
          <a:p>
            <a:pPr algn="l"/>
            <a:r>
              <a:rPr lang="pl-PL" sz="2700" b="1">
                <a:solidFill>
                  <a:srgbClr val="FFFFFF"/>
                </a:solidFill>
              </a:rPr>
              <a:t>B. UZDOLNIENIA, UMIEJĘTNOŚCI, ZDOLNOŚCI</a:t>
            </a:r>
            <a:endParaRPr lang="pl-PL" sz="27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354C1F5C-7D25-4154-964D-7F2EDB216612}"/>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700" b="1"/>
              <a:t>ZDOLNOŚCI</a:t>
            </a:r>
            <a:r>
              <a:rPr lang="pl-PL" sz="1700"/>
              <a:t> to inaczej predyspozycja do łatwego opanowywania pewnych umiejętności, zdobywania wiedzy, uczenie się; do wykonywania lepiej od innych pewnych czynności bądź działań. Zdolność oznacza w szczególności umiejętność uczenia się i nabywania określonych sprawności.</a:t>
            </a:r>
          </a:p>
          <a:p>
            <a:pPr>
              <a:lnSpc>
                <a:spcPct val="90000"/>
              </a:lnSpc>
            </a:pPr>
            <a:endParaRPr lang="pl-PL" sz="1700"/>
          </a:p>
          <a:p>
            <a:pPr>
              <a:lnSpc>
                <a:spcPct val="90000"/>
              </a:lnSpc>
            </a:pPr>
            <a:r>
              <a:rPr lang="pl-PL" sz="1700"/>
              <a:t>Poziom zdolności zależy od wielu czynników:</a:t>
            </a:r>
          </a:p>
          <a:p>
            <a:pPr>
              <a:lnSpc>
                <a:spcPct val="90000"/>
              </a:lnSpc>
            </a:pPr>
            <a:endParaRPr lang="pl-PL" sz="1700"/>
          </a:p>
          <a:p>
            <a:pPr>
              <a:lnSpc>
                <a:spcPct val="90000"/>
              </a:lnSpc>
            </a:pPr>
            <a:r>
              <a:rPr lang="pl-PL" sz="1700"/>
              <a:t>wrodzonych,</a:t>
            </a:r>
          </a:p>
          <a:p>
            <a:pPr>
              <a:lnSpc>
                <a:spcPct val="90000"/>
              </a:lnSpc>
            </a:pPr>
            <a:r>
              <a:rPr lang="pl-PL" sz="1700"/>
              <a:t>wychowania (czy rodzina, środowisko wychowawcze sprzyja rozwojowi zdolności),</a:t>
            </a:r>
          </a:p>
          <a:p>
            <a:pPr>
              <a:lnSpc>
                <a:spcPct val="90000"/>
              </a:lnSpc>
            </a:pPr>
            <a:r>
              <a:rPr lang="pl-PL" sz="1700"/>
              <a:t>własnej aktywności (pracowitość, wytrwałość, praca nad sobą).</a:t>
            </a:r>
          </a:p>
          <a:p>
            <a:pPr marL="0" indent="0">
              <a:lnSpc>
                <a:spcPct val="90000"/>
              </a:lnSpc>
              <a:buNone/>
            </a:pPr>
            <a:r>
              <a:rPr lang="pl-PL" sz="1700"/>
              <a:t>Zdolności odgrywają bardzo ważną rolę w życiu człowieka. Decydują o jego powodzeniu w określonej działalności, o sukcesach i zadowoleniu z wykonywanej pracy, o efektach nauki, itp.</a:t>
            </a:r>
          </a:p>
        </p:txBody>
      </p:sp>
    </p:spTree>
    <p:extLst>
      <p:ext uri="{BB962C8B-B14F-4D97-AF65-F5344CB8AC3E}">
        <p14:creationId xmlns:p14="http://schemas.microsoft.com/office/powerpoint/2010/main" val="356742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61B173CD-077E-4742-930D-85713D337157}"/>
              </a:ext>
            </a:extLst>
          </p:cNvPr>
          <p:cNvSpPr>
            <a:spLocks noGrp="1"/>
          </p:cNvSpPr>
          <p:nvPr>
            <p:ph type="title"/>
          </p:nvPr>
        </p:nvSpPr>
        <p:spPr>
          <a:xfrm>
            <a:off x="496112" y="685801"/>
            <a:ext cx="2743200" cy="5105400"/>
          </a:xfrm>
        </p:spPr>
        <p:txBody>
          <a:bodyPr>
            <a:normAutofit/>
          </a:bodyPr>
          <a:lstStyle/>
          <a:p>
            <a:pPr algn="l"/>
            <a:r>
              <a:rPr lang="pl-PL" sz="2700" b="1">
                <a:solidFill>
                  <a:srgbClr val="FFFFFF"/>
                </a:solidFill>
              </a:rPr>
              <a:t>C. TEMPERAMENT</a:t>
            </a:r>
            <a:endParaRPr lang="pl-PL" sz="2700">
              <a:solidFill>
                <a:srgbClr val="FFFFFF"/>
              </a:solidFill>
            </a:endParaRPr>
          </a:p>
        </p:txBody>
      </p:sp>
      <p:grpSp>
        <p:nvGrpSpPr>
          <p:cNvPr id="38" name="Group 37">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9"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0"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1"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2"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3"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4"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45FE1F3E-8B78-45E2-8CE6-80942F7FF5D9}"/>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300" b="1"/>
              <a:t>Temperament</a:t>
            </a:r>
            <a:r>
              <a:rPr lang="pl-PL" sz="1300"/>
              <a:t> to cecha, którą ludzie bardzo różnią się od siebie. Niektóre osoby są np. bardzo wytrwałe, inne szybko się męczą; niektóre reagują bardzo spokojnie na trudne sytuacje, inne zaś gwałtownie – mówimy, że ktoś jest "wybuchowy".</a:t>
            </a:r>
          </a:p>
          <a:p>
            <a:pPr>
              <a:lnSpc>
                <a:spcPct val="90000"/>
              </a:lnSpc>
            </a:pPr>
            <a:endParaRPr lang="pl-PL" sz="1300"/>
          </a:p>
          <a:p>
            <a:pPr marL="0" indent="0">
              <a:lnSpc>
                <a:spcPct val="90000"/>
              </a:lnSpc>
              <a:buNone/>
            </a:pPr>
            <a:r>
              <a:rPr lang="pl-PL" sz="1300"/>
              <a:t>TEMPERAMENT to charakterystyczna dla danej osoby i uwarunkowana biologicznie siła oraz szybkość reagowania. Chodzi tu głównie o reagowanie emocjonalne, z którym związana jest ogólna ruchliwość człowieka. Jednak temperament przejawia się nie tylko w emocjach, lecz też w innych procesach psychicznych, np. spostrzeganiu, myśleniu. Temperament jest wrodzony i w bardzo niewielkim stopniu ulega zmianom w wyniku oddziaływania czynników zewnętrznych.</a:t>
            </a:r>
          </a:p>
          <a:p>
            <a:pPr>
              <a:lnSpc>
                <a:spcPct val="90000"/>
              </a:lnSpc>
            </a:pPr>
            <a:endParaRPr lang="pl-PL" sz="1300"/>
          </a:p>
          <a:p>
            <a:pPr marL="0" indent="0">
              <a:lnSpc>
                <a:spcPct val="90000"/>
              </a:lnSpc>
              <a:buNone/>
            </a:pPr>
            <a:r>
              <a:rPr lang="pl-PL" sz="1300"/>
              <a:t>Najbardziej znana jest typologia temperamentów stworzona w II wieku n.e. przez greckiego lekarza Galenusa, na podstawie poglądów Hipokratesa. Wyróżnił on 4 typy: </a:t>
            </a:r>
            <a:r>
              <a:rPr lang="pl-PL" sz="1300" b="1"/>
              <a:t>choleryk, sangwinik, melancholik, flegmatyk</a:t>
            </a:r>
            <a:r>
              <a:rPr lang="pl-PL" sz="1300"/>
              <a:t>. Mniej jednak ważne jest nazewnictwo poszczególnych typów, natomiast powinny nas interesować parametry poszczególnych składowych temperamentu, tj.: siła procesu pobudzania i hamowania, równowaga procesów nerwowych oraz ruchliwość tych procesów. Po przeanalizowaniu tych czynników (analiza wyników odpowiedniego testu) możemy więc:</a:t>
            </a:r>
          </a:p>
          <a:p>
            <a:pPr>
              <a:lnSpc>
                <a:spcPct val="90000"/>
              </a:lnSpc>
            </a:pPr>
            <a:endParaRPr lang="pl-PL" sz="1300"/>
          </a:p>
          <a:p>
            <a:pPr>
              <a:lnSpc>
                <a:spcPct val="90000"/>
              </a:lnSpc>
            </a:pPr>
            <a:r>
              <a:rPr lang="pl-PL" sz="1300"/>
              <a:t>ustalić rodzaj naszego temperamentu,</a:t>
            </a:r>
          </a:p>
          <a:p>
            <a:pPr>
              <a:lnSpc>
                <a:spcPct val="90000"/>
              </a:lnSpc>
            </a:pPr>
            <a:r>
              <a:rPr lang="pl-PL" sz="1300"/>
              <a:t>odnieść parametry temperamentu do wymagań interesujących nas zawodów.</a:t>
            </a:r>
          </a:p>
        </p:txBody>
      </p:sp>
    </p:spTree>
    <p:extLst>
      <p:ext uri="{BB962C8B-B14F-4D97-AF65-F5344CB8AC3E}">
        <p14:creationId xmlns:p14="http://schemas.microsoft.com/office/powerpoint/2010/main" val="130710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1DC2A4F3-ACE5-4DEE-953F-09835C646B35}"/>
              </a:ext>
            </a:extLst>
          </p:cNvPr>
          <p:cNvSpPr>
            <a:spLocks noGrp="1"/>
          </p:cNvSpPr>
          <p:nvPr>
            <p:ph type="title"/>
          </p:nvPr>
        </p:nvSpPr>
        <p:spPr>
          <a:xfrm>
            <a:off x="496112" y="685801"/>
            <a:ext cx="2743200" cy="5105400"/>
          </a:xfrm>
        </p:spPr>
        <p:txBody>
          <a:bodyPr>
            <a:normAutofit/>
          </a:bodyPr>
          <a:lstStyle/>
          <a:p>
            <a:pPr algn="l"/>
            <a:r>
              <a:rPr lang="pl-PL" sz="3000" b="1">
                <a:solidFill>
                  <a:srgbClr val="FFFFFF"/>
                </a:solidFill>
              </a:rPr>
              <a:t>D. CECHY CHARAKTERU</a:t>
            </a:r>
            <a:endParaRPr lang="pl-PL" sz="30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2D498819-9AA0-496A-89C6-A8C22249D7D6}"/>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900"/>
              <a:t>Charakter jest – obok temperamentu – jednym z istotnych wymiarów naszej osobowości.</a:t>
            </a:r>
          </a:p>
          <a:p>
            <a:pPr>
              <a:lnSpc>
                <a:spcPct val="90000"/>
              </a:lnSpc>
            </a:pPr>
            <a:endParaRPr lang="pl-PL" sz="1900"/>
          </a:p>
          <a:p>
            <a:pPr marL="0" indent="0">
              <a:lnSpc>
                <a:spcPct val="90000"/>
              </a:lnSpc>
              <a:buNone/>
            </a:pPr>
            <a:r>
              <a:rPr lang="pl-PL" sz="1900"/>
              <a:t>CHARAKTER (def. Słownika Języka Polskiego) – właściwy danemu człowiekowi zespół względnie stałych podstawowych cech psychicznych, określających jego stosunek do rzeczywistości, motywację jego czynów i przyjmowany system wartości oraz wynikające stąd zachowanie i usposobienie.</a:t>
            </a:r>
          </a:p>
          <a:p>
            <a:pPr>
              <a:lnSpc>
                <a:spcPct val="90000"/>
              </a:lnSpc>
            </a:pPr>
            <a:endParaRPr lang="pl-PL" sz="1900"/>
          </a:p>
          <a:p>
            <a:pPr marL="0" indent="0">
              <a:lnSpc>
                <a:spcPct val="90000"/>
              </a:lnSpc>
              <a:buNone/>
            </a:pPr>
            <a:r>
              <a:rPr lang="pl-PL" sz="1900"/>
              <a:t>Charakter przejawia się, więc w naszym postępowaniu, zachowaniu względem innych osób, stosunkiem do wykonywanych zadań, pracy. Jest to cały wachlarz cech, które posiadamy w mniejszym, bądź większym stopniu, np.: prawdomówność, odpowiedzialność, pracowitość, ambicja, itp., czy też cechy negatywne, taki jak np.: złośliwość, lenistwo, niezdyscyplinowanie.</a:t>
            </a:r>
          </a:p>
        </p:txBody>
      </p:sp>
    </p:spTree>
    <p:extLst>
      <p:ext uri="{BB962C8B-B14F-4D97-AF65-F5344CB8AC3E}">
        <p14:creationId xmlns:p14="http://schemas.microsoft.com/office/powerpoint/2010/main" val="3051178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0DCC8630-8E25-4B4E-9C34-6DB746CC9B75}"/>
              </a:ext>
            </a:extLst>
          </p:cNvPr>
          <p:cNvSpPr>
            <a:spLocks noGrp="1"/>
          </p:cNvSpPr>
          <p:nvPr>
            <p:ph type="title"/>
          </p:nvPr>
        </p:nvSpPr>
        <p:spPr>
          <a:xfrm>
            <a:off x="496112" y="685801"/>
            <a:ext cx="2743200" cy="5105400"/>
          </a:xfrm>
        </p:spPr>
        <p:txBody>
          <a:bodyPr>
            <a:normAutofit/>
          </a:bodyPr>
          <a:lstStyle/>
          <a:p>
            <a:pPr algn="l"/>
            <a:r>
              <a:rPr lang="pl-PL" sz="3200" b="1">
                <a:solidFill>
                  <a:srgbClr val="FFFFFF"/>
                </a:solidFill>
              </a:rPr>
              <a:t>E. SYSTEM WARTOŚCI</a:t>
            </a:r>
            <a:endParaRPr lang="pl-PL" sz="3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5C48259E-4B56-4622-A5E7-1DD30417E358}"/>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600"/>
              <a:t>Nie ulega wątpliwości, że system wartości należy do podstawowych przekonań człowieka. Wartości (coś ważnego, mającego dla danej osoby duże znaczenie) są źródłem wyznaczanych priorytetów, standardów funkcjonowania w świecie.</a:t>
            </a:r>
          </a:p>
          <a:p>
            <a:pPr>
              <a:lnSpc>
                <a:spcPct val="90000"/>
              </a:lnSpc>
            </a:pPr>
            <a:endParaRPr lang="pl-PL" sz="1600"/>
          </a:p>
          <a:p>
            <a:pPr>
              <a:lnSpc>
                <a:spcPct val="90000"/>
              </a:lnSpc>
            </a:pPr>
            <a:r>
              <a:rPr lang="pl-PL" sz="1600"/>
              <a:t>Badanie wartości pozwala nam odpowiedzieć na 2 pytania:</a:t>
            </a:r>
          </a:p>
          <a:p>
            <a:pPr>
              <a:lnSpc>
                <a:spcPct val="90000"/>
              </a:lnSpc>
            </a:pPr>
            <a:endParaRPr lang="pl-PL" sz="1600"/>
          </a:p>
          <a:p>
            <a:pPr>
              <a:lnSpc>
                <a:spcPct val="90000"/>
              </a:lnSpc>
            </a:pPr>
            <a:r>
              <a:rPr lang="pl-PL" sz="1600"/>
              <a:t>JAK ludzie działają,</a:t>
            </a:r>
          </a:p>
          <a:p>
            <a:pPr>
              <a:lnSpc>
                <a:spcPct val="90000"/>
              </a:lnSpc>
            </a:pPr>
            <a:r>
              <a:rPr lang="pl-PL" sz="1600"/>
              <a:t>DLACZEGO to robią.</a:t>
            </a:r>
          </a:p>
          <a:p>
            <a:pPr>
              <a:lnSpc>
                <a:spcPct val="90000"/>
              </a:lnSpc>
            </a:pPr>
            <a:r>
              <a:rPr lang="pl-PL" sz="1600"/>
              <a:t>Wartości nie występują pojedynczo, lecz tworzą u danego człowieka układy, zwane systemem wartości. System ten jest zbudowany hierarchicznie, a więc jedne wartości są ważniejsze od innych, mają wyższą rangę. Ten porządek hierarchiczny nie musi być stały i może ulegać zmianie. Ocena własnego systemu wartości pozwala na określenie prawidłowych wyborów życiowych oraz przyczynia się do rozwoju samoświadomości. System wartości można diagnozować zarówno za pomocą kwestionariuszy, jak i w sposób mniej formalny, niewystandaryzowany.</a:t>
            </a:r>
          </a:p>
        </p:txBody>
      </p:sp>
    </p:spTree>
    <p:extLst>
      <p:ext uri="{BB962C8B-B14F-4D97-AF65-F5344CB8AC3E}">
        <p14:creationId xmlns:p14="http://schemas.microsoft.com/office/powerpoint/2010/main" val="120545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E7A2DF-E48D-44F5-837C-C4B839801987}"/>
              </a:ext>
            </a:extLst>
          </p:cNvPr>
          <p:cNvSpPr>
            <a:spLocks noGrp="1"/>
          </p:cNvSpPr>
          <p:nvPr>
            <p:ph type="title"/>
          </p:nvPr>
        </p:nvSpPr>
        <p:spPr/>
        <p:txBody>
          <a:bodyPr/>
          <a:lstStyle/>
          <a:p>
            <a:r>
              <a:rPr lang="pl-PL" dirty="0"/>
              <a:t>Źródła:</a:t>
            </a:r>
            <a:br>
              <a:rPr lang="pl-PL" dirty="0"/>
            </a:br>
            <a:endParaRPr lang="pl-PL" dirty="0"/>
          </a:p>
        </p:txBody>
      </p:sp>
      <p:sp>
        <p:nvSpPr>
          <p:cNvPr id="3" name="Symbol zastępczy zawartości 2">
            <a:extLst>
              <a:ext uri="{FF2B5EF4-FFF2-40B4-BE49-F238E27FC236}">
                <a16:creationId xmlns:a16="http://schemas.microsoft.com/office/drawing/2014/main" id="{E2986B6A-19EE-458A-AF44-F9FC950D35AE}"/>
              </a:ext>
            </a:extLst>
          </p:cNvPr>
          <p:cNvSpPr>
            <a:spLocks noGrp="1"/>
          </p:cNvSpPr>
          <p:nvPr>
            <p:ph idx="1"/>
          </p:nvPr>
        </p:nvSpPr>
        <p:spPr>
          <a:xfrm>
            <a:off x="1751438" y="2677273"/>
            <a:ext cx="10018713" cy="3124201"/>
          </a:xfrm>
        </p:spPr>
        <p:txBody>
          <a:bodyPr/>
          <a:lstStyle/>
          <a:p>
            <a:r>
              <a:rPr lang="pl-PL" dirty="0"/>
              <a:t>A. Paszowska-Rogacz: </a:t>
            </a:r>
            <a:r>
              <a:rPr lang="pl-PL" i="1" dirty="0"/>
              <a:t>Warsztat pracy europejskiego doradcy kariery zawodowej,</a:t>
            </a:r>
            <a:endParaRPr lang="pl-PL" dirty="0"/>
          </a:p>
          <a:p>
            <a:r>
              <a:rPr lang="pl-PL" dirty="0"/>
              <a:t>L. Białas: </a:t>
            </a:r>
            <a:r>
              <a:rPr lang="pl-PL" i="1" dirty="0"/>
              <a:t>Orientacja zawodowa w gimnazjum. Materiały pomocnicze,</a:t>
            </a:r>
            <a:endParaRPr lang="pl-PL" dirty="0"/>
          </a:p>
          <a:p>
            <a:r>
              <a:rPr lang="pl-PL" i="1" dirty="0"/>
              <a:t>Słownik Języka Polskiego,</a:t>
            </a:r>
            <a:endParaRPr lang="pl-PL" dirty="0"/>
          </a:p>
          <a:p>
            <a:r>
              <a:rPr lang="pl-PL"/>
              <a:t>Internet</a:t>
            </a:r>
            <a:endParaRPr lang="pl-PL" dirty="0"/>
          </a:p>
          <a:p>
            <a:endParaRPr lang="pl-PL" dirty="0"/>
          </a:p>
        </p:txBody>
      </p:sp>
    </p:spTree>
    <p:extLst>
      <p:ext uri="{BB962C8B-B14F-4D97-AF65-F5344CB8AC3E}">
        <p14:creationId xmlns:p14="http://schemas.microsoft.com/office/powerpoint/2010/main" val="3691451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C558B86F-90CE-4E0B-97FD-028556EF0809}"/>
              </a:ext>
            </a:extLst>
          </p:cNvPr>
          <p:cNvSpPr>
            <a:spLocks noGrp="1"/>
          </p:cNvSpPr>
          <p:nvPr>
            <p:ph type="title"/>
          </p:nvPr>
        </p:nvSpPr>
        <p:spPr>
          <a:xfrm>
            <a:off x="496112" y="685801"/>
            <a:ext cx="2743200" cy="5105400"/>
          </a:xfrm>
        </p:spPr>
        <p:txBody>
          <a:bodyPr>
            <a:normAutofit/>
          </a:bodyPr>
          <a:lstStyle/>
          <a:p>
            <a:pPr algn="l"/>
            <a:r>
              <a:rPr lang="pl-PL" sz="3200" b="1">
                <a:solidFill>
                  <a:srgbClr val="FFFFFF"/>
                </a:solidFill>
              </a:rPr>
              <a:t>F. STAN ZDROWIA</a:t>
            </a:r>
            <a:endParaRPr lang="pl-PL" sz="3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909B1A16-7A9F-4ADC-ABD4-6BE833560157}"/>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400"/>
              <a:t>Określenie swojego stanu zdrowia ma bardzo istotne znaczenie przy planowaniu swojej zawodowej kariery, czy też przy wyborze zawodu. Poznanie swojego stanu zdrowia wraz z poznaniem przeciwwskazań do wykonywania danego zawodu pozwoli nam uniknąć niewłaściwych wyborów w tym zakresie. Wśród osób z przeciwwskazaniami do wyboru zawodu są zarówno takie, które mają niewielkie odchylenia w stanie zdrowia, jak i takie, które mają znaczne zaburzenia i dla których są dostępne zaledwie 2 lub 3 zawody. Ważna jest tu konsultacja lekarska, aby ocena stanu zdrowia była jak najbardziej rzetelna. Poznanie wszystkich wymienionych czynników, mówiąc inaczej – SAMOPOZNANIE, czy też wiedza o samym sobie sprawia, że możliwe jest ukształtowanie się obrazu własnej osoby.</a:t>
            </a:r>
          </a:p>
          <a:p>
            <a:pPr>
              <a:lnSpc>
                <a:spcPct val="90000"/>
              </a:lnSpc>
            </a:pPr>
            <a:endParaRPr lang="pl-PL" sz="1400"/>
          </a:p>
          <a:p>
            <a:pPr marL="0" indent="0">
              <a:lnSpc>
                <a:spcPct val="90000"/>
              </a:lnSpc>
              <a:buNone/>
            </a:pPr>
            <a:r>
              <a:rPr lang="pl-PL" sz="1400"/>
              <a:t>Obraz ten kształtuje się już w dzieciństwie i z czasem staje się coraz bardziej stabilny, gdyż:</a:t>
            </a:r>
          </a:p>
          <a:p>
            <a:pPr>
              <a:lnSpc>
                <a:spcPct val="90000"/>
              </a:lnSpc>
            </a:pPr>
            <a:endParaRPr lang="pl-PL" sz="1400"/>
          </a:p>
          <a:p>
            <a:pPr>
              <a:lnSpc>
                <a:spcPct val="90000"/>
              </a:lnSpc>
            </a:pPr>
            <a:r>
              <a:rPr lang="pl-PL" sz="1400"/>
              <a:t>z wiekiem coraz lepiej siebie znamy,</a:t>
            </a:r>
          </a:p>
          <a:p>
            <a:pPr>
              <a:lnSpc>
                <a:spcPct val="90000"/>
              </a:lnSpc>
            </a:pPr>
            <a:r>
              <a:rPr lang="pl-PL" sz="1400"/>
              <a:t>coraz więcej informacji zwrotnych o nas samych dochodzi do nas od innych ludzi,</a:t>
            </a:r>
          </a:p>
          <a:p>
            <a:pPr>
              <a:lnSpc>
                <a:spcPct val="90000"/>
              </a:lnSpc>
            </a:pPr>
            <a:r>
              <a:rPr lang="pl-PL" sz="1400"/>
              <a:t>rozszerzamy pola swojej działalności, swojego życia, a więc poznajemy siebie w aspekcie reakcji na różne nowe sytuacje.</a:t>
            </a:r>
          </a:p>
          <a:p>
            <a:pPr marL="0" indent="0">
              <a:lnSpc>
                <a:spcPct val="90000"/>
              </a:lnSpc>
              <a:buNone/>
            </a:pPr>
            <a:r>
              <a:rPr lang="pl-PL" sz="1400"/>
              <a:t>Ważna jest też nasza otwartość jako warunek własnego samopoznania oraz rozwoju.</a:t>
            </a:r>
          </a:p>
        </p:txBody>
      </p:sp>
    </p:spTree>
    <p:extLst>
      <p:ext uri="{BB962C8B-B14F-4D97-AF65-F5344CB8AC3E}">
        <p14:creationId xmlns:p14="http://schemas.microsoft.com/office/powerpoint/2010/main" val="2830812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5F1D0E02-7DCB-4034-B81B-789C4E78C31E}"/>
              </a:ext>
            </a:extLst>
          </p:cNvPr>
          <p:cNvSpPr>
            <a:spLocks noGrp="1"/>
          </p:cNvSpPr>
          <p:nvPr>
            <p:ph type="title"/>
          </p:nvPr>
        </p:nvSpPr>
        <p:spPr>
          <a:xfrm>
            <a:off x="496112" y="685801"/>
            <a:ext cx="2743200" cy="5105400"/>
          </a:xfrm>
        </p:spPr>
        <p:txBody>
          <a:bodyPr>
            <a:normAutofit/>
          </a:bodyPr>
          <a:lstStyle/>
          <a:p>
            <a:pPr algn="l"/>
            <a:r>
              <a:rPr lang="pl-PL" sz="3200" b="1">
                <a:solidFill>
                  <a:srgbClr val="FFFFFF"/>
                </a:solidFill>
              </a:rPr>
              <a:t>2. Czynniki zewnętrzne</a:t>
            </a:r>
            <a:br>
              <a:rPr lang="pl-PL" sz="3200">
                <a:solidFill>
                  <a:srgbClr val="FFFFFF"/>
                </a:solidFill>
              </a:rPr>
            </a:br>
            <a:endParaRPr lang="pl-PL" sz="3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86CC63FD-2322-48B1-8BE5-60F2D74BC945}"/>
              </a:ext>
            </a:extLst>
          </p:cNvPr>
          <p:cNvSpPr>
            <a:spLocks noGrp="1"/>
          </p:cNvSpPr>
          <p:nvPr>
            <p:ph idx="1"/>
          </p:nvPr>
        </p:nvSpPr>
        <p:spPr>
          <a:xfrm>
            <a:off x="5117106" y="685801"/>
            <a:ext cx="6385918" cy="5105400"/>
          </a:xfrm>
        </p:spPr>
        <p:txBody>
          <a:bodyPr>
            <a:normAutofit/>
          </a:bodyPr>
          <a:lstStyle/>
          <a:p>
            <a:pPr>
              <a:lnSpc>
                <a:spcPct val="90000"/>
              </a:lnSpc>
            </a:pPr>
            <a:r>
              <a:rPr lang="pl-PL" sz="1600"/>
              <a:t>Po poznaniu obrazu własnej osoby, po własnym samopoznaniu, musimy zająć się poznaniem innych czynników, niedotyczących bezpośrednio naszej osoby; czynników zewnętrznych, których znajomość jest niezbędna do tego, by właściwie pokierować swoją zawodową karierą.</a:t>
            </a:r>
          </a:p>
          <a:p>
            <a:pPr>
              <a:lnSpc>
                <a:spcPct val="90000"/>
              </a:lnSpc>
            </a:pPr>
            <a:endParaRPr lang="pl-PL" sz="1600"/>
          </a:p>
          <a:p>
            <a:pPr>
              <a:lnSpc>
                <a:spcPct val="90000"/>
              </a:lnSpc>
            </a:pPr>
            <a:r>
              <a:rPr lang="pl-PL" sz="1600"/>
              <a:t>Praca jest głównym rodzajem aktywności człowieka w dorosłym życiu. Określa jego znaczenie i pozycję w społeczeństwie, jest źródłem dochodów, kształtuje jego środowisko społeczne i styl życia, przyczynia się do jego rozwoju (a przynajmniej powinna); wywiera też wpływ na jego system wartości.</a:t>
            </a:r>
          </a:p>
          <a:p>
            <a:pPr>
              <a:lnSpc>
                <a:spcPct val="90000"/>
              </a:lnSpc>
            </a:pPr>
            <a:endParaRPr lang="pl-PL" sz="1600"/>
          </a:p>
          <a:p>
            <a:pPr>
              <a:lnSpc>
                <a:spcPct val="90000"/>
              </a:lnSpc>
            </a:pPr>
            <a:r>
              <a:rPr lang="pl-PL" sz="1600"/>
              <a:t>W dzisiejszych czasach – tak, jak o tym wspomniałam wcześniej – odchodzi się od mówienia o wykonywaniu jednego zawodu i w ramach niego tych samych czynności przez cały czas trwania jego zawodowej aktywności. Mówimy raczej o ciągłym rozwoju, niekoniecznie w ramach tylko jednego zawodu; mówimy o karierze zawodowej. Na pracę zaś patrzymy nie tylko w kontekście tego, co możemy z siebie jej dać, ale również, w jaki sposób praca może przyczynić się do rozwoju naszej osoby.</a:t>
            </a:r>
          </a:p>
        </p:txBody>
      </p:sp>
    </p:spTree>
    <p:extLst>
      <p:ext uri="{BB962C8B-B14F-4D97-AF65-F5344CB8AC3E}">
        <p14:creationId xmlns:p14="http://schemas.microsoft.com/office/powerpoint/2010/main" val="156485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18241D54-9CB3-4F57-8088-89F13FA7C6B0}"/>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Poznanie zawodów</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1DA76857-3B82-44CF-B626-8C4B60055EFF}"/>
              </a:ext>
            </a:extLst>
          </p:cNvPr>
          <p:cNvSpPr>
            <a:spLocks noGrp="1"/>
          </p:cNvSpPr>
          <p:nvPr>
            <p:ph idx="1"/>
          </p:nvPr>
        </p:nvSpPr>
        <p:spPr>
          <a:xfrm>
            <a:off x="5117106" y="685801"/>
            <a:ext cx="6385918" cy="5105400"/>
          </a:xfrm>
        </p:spPr>
        <p:txBody>
          <a:bodyPr>
            <a:normAutofit/>
          </a:bodyPr>
          <a:lstStyle/>
          <a:p>
            <a:r>
              <a:rPr lang="pl-PL" sz="2000"/>
              <a:t>Planując swoją karierę zawodową stawiamy sobie jednak za jeden z podstawowych celów ZDOBYCIE ZAWODU. Zanim jednak zdecydujemy się na rozpoczęcie zdobywania kwalifikacji do jego wykonywania, musimy najpierw poznać jego specyfikę, wymagania stawiane przez ten zawód. Pierwszym czynnikiem w tej grupie będzie:</a:t>
            </a:r>
          </a:p>
          <a:p>
            <a:r>
              <a:rPr lang="pl-PL" sz="2000" b="1"/>
              <a:t>POZNANIE ZAWODÓW</a:t>
            </a:r>
          </a:p>
        </p:txBody>
      </p:sp>
    </p:spTree>
    <p:extLst>
      <p:ext uri="{BB962C8B-B14F-4D97-AF65-F5344CB8AC3E}">
        <p14:creationId xmlns:p14="http://schemas.microsoft.com/office/powerpoint/2010/main" val="2713146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86BDA19A-873A-4980-B9E9-9B43FF5151D6}"/>
              </a:ext>
            </a:extLst>
          </p:cNvPr>
          <p:cNvSpPr>
            <a:spLocks noGrp="1"/>
          </p:cNvSpPr>
          <p:nvPr>
            <p:ph type="title"/>
          </p:nvPr>
        </p:nvSpPr>
        <p:spPr>
          <a:xfrm>
            <a:off x="496112" y="685801"/>
            <a:ext cx="2743200" cy="5105400"/>
          </a:xfrm>
        </p:spPr>
        <p:txBody>
          <a:bodyPr>
            <a:normAutofit/>
          </a:bodyPr>
          <a:lstStyle/>
          <a:p>
            <a:pPr algn="l"/>
            <a:r>
              <a:rPr lang="pl-PL" sz="3200" b="1">
                <a:solidFill>
                  <a:srgbClr val="FFFFFF"/>
                </a:solidFill>
              </a:rPr>
              <a:t>A. POZNANIE ZAWODÓW</a:t>
            </a:r>
            <a:endParaRPr lang="pl-PL" sz="3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759A003B-9F16-4B82-BF4D-18B96A0C00B5}"/>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600"/>
              <a:t>Klasyfikacji zawodów jest wiele. Najbardziej popularne na świecie są dwie z nich:</a:t>
            </a:r>
          </a:p>
          <a:p>
            <a:pPr>
              <a:lnSpc>
                <a:spcPct val="90000"/>
              </a:lnSpc>
            </a:pPr>
            <a:endParaRPr lang="pl-PL" sz="1600"/>
          </a:p>
          <a:p>
            <a:pPr>
              <a:lnSpc>
                <a:spcPct val="90000"/>
              </a:lnSpc>
            </a:pPr>
            <a:r>
              <a:rPr lang="pl-PL" sz="1600"/>
              <a:t>Klasyfikacja opracowana przez Departament Pracy USA, zgodnie, z którą zawody dzielą się na trzy grupy, w zależności od tego, czego dotyczą:</a:t>
            </a:r>
          </a:p>
          <a:p>
            <a:pPr marL="0" indent="0">
              <a:lnSpc>
                <a:spcPct val="90000"/>
              </a:lnSpc>
              <a:buNone/>
            </a:pPr>
            <a:r>
              <a:rPr lang="pl-PL" sz="1600"/>
              <a:t>- zawody dotyczące danych (informacji),</a:t>
            </a:r>
          </a:p>
          <a:p>
            <a:pPr marL="0" indent="0">
              <a:lnSpc>
                <a:spcPct val="90000"/>
              </a:lnSpc>
              <a:buNone/>
            </a:pPr>
            <a:r>
              <a:rPr lang="pl-PL" sz="1600"/>
              <a:t>- zawody dotyczące ludzi,</a:t>
            </a:r>
          </a:p>
          <a:p>
            <a:pPr marL="0" indent="0">
              <a:lnSpc>
                <a:spcPct val="90000"/>
              </a:lnSpc>
              <a:buNone/>
            </a:pPr>
            <a:r>
              <a:rPr lang="pl-PL" sz="1600"/>
              <a:t>- zawody dotyczące przedmiotów, rzeczy.</a:t>
            </a:r>
          </a:p>
          <a:p>
            <a:pPr>
              <a:lnSpc>
                <a:spcPct val="90000"/>
              </a:lnSpc>
            </a:pPr>
            <a:r>
              <a:rPr lang="pl-PL" sz="1600"/>
              <a:t>Klasyfikacja </a:t>
            </a:r>
            <a:r>
              <a:rPr lang="pl-PL" sz="1600" b="1"/>
              <a:t>Johna L. Hollanda</a:t>
            </a:r>
            <a:r>
              <a:rPr lang="pl-PL" sz="1600"/>
              <a:t>, której autor wyróżnia 6 typów środowisk zawodowych odpowiadających 6 typom osobowości. Osobę chcącą wybrać zawód najpierw poddaje się diagnozie, by poznać swój dominujący typ osobowości, a następnie za pomocą specjalnego "Przewodnika po zawodach" znaleźć zawody, których kod odpowiada kodowi uzyskanemu przez tą osobę w teście.</a:t>
            </a:r>
          </a:p>
          <a:p>
            <a:pPr>
              <a:lnSpc>
                <a:spcPct val="90000"/>
              </a:lnSpc>
            </a:pPr>
            <a:r>
              <a:rPr lang="pl-PL" sz="1600"/>
              <a:t>Zarówno do jednej, jak i do drugiej klasyfikacji istnieją narzędzia – testy, diagnozujące predyspozycje do wykonywania zawodu z danej grupy.</a:t>
            </a:r>
          </a:p>
        </p:txBody>
      </p:sp>
    </p:spTree>
    <p:extLst>
      <p:ext uri="{BB962C8B-B14F-4D97-AF65-F5344CB8AC3E}">
        <p14:creationId xmlns:p14="http://schemas.microsoft.com/office/powerpoint/2010/main" val="1028766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78F46B09-17DE-4D91-ADF8-E6501D408254}"/>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Polska "Klasyfikacja zawodów i specjalności"</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7F4E0077-AEB6-4565-83CA-E770CC1726FD}"/>
              </a:ext>
            </a:extLst>
          </p:cNvPr>
          <p:cNvSpPr>
            <a:spLocks noGrp="1"/>
          </p:cNvSpPr>
          <p:nvPr>
            <p:ph idx="1"/>
          </p:nvPr>
        </p:nvSpPr>
        <p:spPr>
          <a:xfrm>
            <a:off x="5117106" y="685801"/>
            <a:ext cx="6385918" cy="5105400"/>
          </a:xfrm>
        </p:spPr>
        <p:txBody>
          <a:bodyPr>
            <a:normAutofit/>
          </a:bodyPr>
          <a:lstStyle/>
          <a:p>
            <a:r>
              <a:rPr lang="pl-PL" sz="2000"/>
              <a:t>Istnieje też nasza rodzima, polska "Klasyfikacja zawodów i specjalności". Struktura tej klasyfikacji grupuje 1636 zawodów w grupy elementarne, a te z kolei w bardziej złożone grupy średnie duże i wielkie. </a:t>
            </a:r>
          </a:p>
          <a:p>
            <a:r>
              <a:rPr lang="pl-PL" sz="2000"/>
              <a:t>Z klasyfikacją tą można się zapoznać na stronie: www.praca.gov.pl (Menu -&gt; Klasyfikacja zawodów). Zapoznanie się z ww. klasyfikacją oraz poznanie nazw obowiązujących na rynku pracy zawodów to jeden element omawianej grupy czynników. Znacznie ważniejsze jest, bowiem zaznajomienie się z cechami charakterystycznymi interesujących nas zawodów. Unikniemy w ten sposób niewłaściwych wyborów w sytuacji, gdy np. dany zawód podoba nam się tylko, dlatego, znamy go z ulubionego serialu.</a:t>
            </a:r>
          </a:p>
        </p:txBody>
      </p:sp>
    </p:spTree>
    <p:extLst>
      <p:ext uri="{BB962C8B-B14F-4D97-AF65-F5344CB8AC3E}">
        <p14:creationId xmlns:p14="http://schemas.microsoft.com/office/powerpoint/2010/main" val="2078382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01B996A9-5A7C-411E-930E-9B44B45D6F03}"/>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Przewodniki po zawodach</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C5A06FEE-CFB6-4955-8323-79B60B019DCB}"/>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700"/>
              <a:t>Istnieją odpowiednie przewodniki po zawodach zawierające wszelkie informacje na ich temat. Opisy te przedstawiają:</a:t>
            </a:r>
          </a:p>
          <a:p>
            <a:pPr>
              <a:lnSpc>
                <a:spcPct val="90000"/>
              </a:lnSpc>
            </a:pPr>
            <a:endParaRPr lang="pl-PL" sz="1700"/>
          </a:p>
          <a:p>
            <a:pPr>
              <a:lnSpc>
                <a:spcPct val="90000"/>
              </a:lnSpc>
            </a:pPr>
            <a:r>
              <a:rPr lang="pl-PL" sz="1700"/>
              <a:t>nazwę zawodu,</a:t>
            </a:r>
          </a:p>
          <a:p>
            <a:pPr>
              <a:lnSpc>
                <a:spcPct val="90000"/>
              </a:lnSpc>
            </a:pPr>
            <a:r>
              <a:rPr lang="pl-PL" sz="1700"/>
              <a:t>zadania i czynności,</a:t>
            </a:r>
          </a:p>
          <a:p>
            <a:pPr>
              <a:lnSpc>
                <a:spcPct val="90000"/>
              </a:lnSpc>
            </a:pPr>
            <a:r>
              <a:rPr lang="pl-PL" sz="1700"/>
              <a:t>środowisko pracy,</a:t>
            </a:r>
          </a:p>
          <a:p>
            <a:pPr>
              <a:lnSpc>
                <a:spcPct val="90000"/>
              </a:lnSpc>
            </a:pPr>
            <a:r>
              <a:rPr lang="pl-PL" sz="1700"/>
              <a:t>wymagania psychologiczne,</a:t>
            </a:r>
          </a:p>
          <a:p>
            <a:pPr>
              <a:lnSpc>
                <a:spcPct val="90000"/>
              </a:lnSpc>
            </a:pPr>
            <a:r>
              <a:rPr lang="pl-PL" sz="1700"/>
              <a:t>wymagania fizyczne i zdrowotne,</a:t>
            </a:r>
          </a:p>
          <a:p>
            <a:pPr>
              <a:lnSpc>
                <a:spcPct val="90000"/>
              </a:lnSpc>
            </a:pPr>
            <a:r>
              <a:rPr lang="pl-PL" sz="1700"/>
              <a:t>warunki podjęcia pracy w zawodzie,</a:t>
            </a:r>
          </a:p>
          <a:p>
            <a:pPr>
              <a:lnSpc>
                <a:spcPct val="90000"/>
              </a:lnSpc>
            </a:pPr>
            <a:r>
              <a:rPr lang="pl-PL" sz="1700"/>
              <a:t>możliwości awansu,</a:t>
            </a:r>
          </a:p>
          <a:p>
            <a:pPr>
              <a:lnSpc>
                <a:spcPct val="90000"/>
              </a:lnSpc>
            </a:pPr>
            <a:r>
              <a:rPr lang="pl-PL" sz="1700"/>
              <a:t>możliwości zatrudnienia oraz płace,</a:t>
            </a:r>
          </a:p>
          <a:p>
            <a:pPr>
              <a:lnSpc>
                <a:spcPct val="90000"/>
              </a:lnSpc>
            </a:pPr>
            <a:r>
              <a:rPr lang="pl-PL" sz="1700"/>
              <a:t>zawody pokrewne,</a:t>
            </a:r>
          </a:p>
          <a:p>
            <a:pPr>
              <a:lnSpc>
                <a:spcPct val="90000"/>
              </a:lnSpc>
            </a:pPr>
            <a:r>
              <a:rPr lang="pl-PL" sz="1700"/>
              <a:t>ścieżki kształcenia,</a:t>
            </a:r>
          </a:p>
          <a:p>
            <a:pPr>
              <a:lnSpc>
                <a:spcPct val="90000"/>
              </a:lnSpc>
            </a:pPr>
            <a:r>
              <a:rPr lang="pl-PL" sz="1700"/>
              <a:t>literaturę.</a:t>
            </a:r>
          </a:p>
        </p:txBody>
      </p:sp>
    </p:spTree>
    <p:extLst>
      <p:ext uri="{BB962C8B-B14F-4D97-AF65-F5344CB8AC3E}">
        <p14:creationId xmlns:p14="http://schemas.microsoft.com/office/powerpoint/2010/main" val="725287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CBBF2383-DA91-4956-8754-BC2232A9E9F1}"/>
              </a:ext>
            </a:extLst>
          </p:cNvPr>
          <p:cNvSpPr>
            <a:spLocks noGrp="1"/>
          </p:cNvSpPr>
          <p:nvPr>
            <p:ph type="title"/>
          </p:nvPr>
        </p:nvSpPr>
        <p:spPr>
          <a:xfrm>
            <a:off x="496112" y="685801"/>
            <a:ext cx="2743200" cy="5105400"/>
          </a:xfrm>
        </p:spPr>
        <p:txBody>
          <a:bodyPr>
            <a:normAutofit/>
          </a:bodyPr>
          <a:lstStyle/>
          <a:p>
            <a:pPr algn="l"/>
            <a:r>
              <a:rPr lang="pl-PL" sz="3000" b="1">
                <a:solidFill>
                  <a:srgbClr val="FFFFFF"/>
                </a:solidFill>
              </a:rPr>
              <a:t>B. POZNANIE ŚCIEŻEK KSZTAŁCENIA</a:t>
            </a:r>
            <a:endParaRPr lang="pl-PL" sz="30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3CE37892-18FF-4F01-85BC-1F8212D0EA85}"/>
              </a:ext>
            </a:extLst>
          </p:cNvPr>
          <p:cNvSpPr>
            <a:spLocks noGrp="1"/>
          </p:cNvSpPr>
          <p:nvPr>
            <p:ph idx="1"/>
          </p:nvPr>
        </p:nvSpPr>
        <p:spPr>
          <a:xfrm>
            <a:off x="5117106" y="685801"/>
            <a:ext cx="6385918" cy="5105400"/>
          </a:xfrm>
        </p:spPr>
        <p:txBody>
          <a:bodyPr>
            <a:normAutofit/>
          </a:bodyPr>
          <a:lstStyle/>
          <a:p>
            <a:r>
              <a:rPr lang="pl-PL" sz="2000"/>
              <a:t>Znajduje się tu poznanie zarówno naszego systemu oświaty i specyfiki poszczególnych szczebli kształcenia, jak i poznanie lokalnej sieci szkół głównie ponadpodstawowych oraz interesujących nas uczelni wyższych. Można tu korzystać z lokalnych Targów Edukacyjnych oraz ze specjalnych informatorów, jak np. "Informator dla maturzysty", zawierający opisy polskich uczelni wyższych, zasady rekrutacji, itp.</a:t>
            </a:r>
          </a:p>
        </p:txBody>
      </p:sp>
    </p:spTree>
    <p:extLst>
      <p:ext uri="{BB962C8B-B14F-4D97-AF65-F5344CB8AC3E}">
        <p14:creationId xmlns:p14="http://schemas.microsoft.com/office/powerpoint/2010/main" val="2249879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69A60763-A1E4-4FDE-9598-C85DA8F035C4}"/>
              </a:ext>
            </a:extLst>
          </p:cNvPr>
          <p:cNvSpPr>
            <a:spLocks noGrp="1"/>
          </p:cNvSpPr>
          <p:nvPr>
            <p:ph type="title"/>
          </p:nvPr>
        </p:nvSpPr>
        <p:spPr>
          <a:xfrm>
            <a:off x="496112" y="685801"/>
            <a:ext cx="2743200" cy="5105400"/>
          </a:xfrm>
        </p:spPr>
        <p:txBody>
          <a:bodyPr>
            <a:normAutofit/>
          </a:bodyPr>
          <a:lstStyle/>
          <a:p>
            <a:pPr algn="l"/>
            <a:r>
              <a:rPr lang="pl-PL" sz="3200" b="1">
                <a:solidFill>
                  <a:srgbClr val="FFFFFF"/>
                </a:solidFill>
              </a:rPr>
              <a:t>C. POZNANIE TENDENCJI NA RYNKU PRACY</a:t>
            </a:r>
            <a:endParaRPr lang="pl-PL" sz="32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B6A6AC79-44C5-4EC5-BBEB-CB3F50295E49}"/>
              </a:ext>
            </a:extLst>
          </p:cNvPr>
          <p:cNvSpPr>
            <a:spLocks noGrp="1"/>
          </p:cNvSpPr>
          <p:nvPr>
            <p:ph idx="1"/>
          </p:nvPr>
        </p:nvSpPr>
        <p:spPr>
          <a:xfrm>
            <a:off x="5117106" y="685801"/>
            <a:ext cx="6385918" cy="5105400"/>
          </a:xfrm>
        </p:spPr>
        <p:txBody>
          <a:bodyPr>
            <a:normAutofit/>
          </a:bodyPr>
          <a:lstStyle/>
          <a:p>
            <a:pPr>
              <a:lnSpc>
                <a:spcPct val="90000"/>
              </a:lnSpc>
            </a:pPr>
            <a:r>
              <a:rPr lang="pl-PL" sz="1900"/>
              <a:t>Rynek pracy to specyficzna sfera rzeczywistości, na której dochodzi do spotkania osoby, która sprzedaje i która kupuje pracę, czyli pracodawcy i pracownika; praca jest tu towarem.</a:t>
            </a:r>
          </a:p>
          <a:p>
            <a:pPr>
              <a:lnSpc>
                <a:spcPct val="90000"/>
              </a:lnSpc>
            </a:pPr>
            <a:endParaRPr lang="pl-PL" sz="1900"/>
          </a:p>
          <a:p>
            <a:pPr>
              <a:lnSpc>
                <a:spcPct val="90000"/>
              </a:lnSpc>
            </a:pPr>
            <a:r>
              <a:rPr lang="pl-PL" sz="1900"/>
              <a:t>Bardzo istotnym czynnikiem jest poznanie aktualnych tendencji na rynku pracy. </a:t>
            </a:r>
          </a:p>
          <a:p>
            <a:pPr marL="0" indent="0">
              <a:lnSpc>
                <a:spcPct val="90000"/>
              </a:lnSpc>
              <a:buNone/>
            </a:pPr>
            <a:r>
              <a:rPr lang="pl-PL" sz="1900"/>
              <a:t>Musimy, bowiem wiedzieć:</a:t>
            </a:r>
          </a:p>
          <a:p>
            <a:pPr>
              <a:lnSpc>
                <a:spcPct val="90000"/>
              </a:lnSpc>
            </a:pPr>
            <a:endParaRPr lang="pl-PL" sz="1900"/>
          </a:p>
          <a:p>
            <a:pPr>
              <a:lnSpc>
                <a:spcPct val="90000"/>
              </a:lnSpc>
            </a:pPr>
            <a:r>
              <a:rPr lang="pl-PL" sz="1900"/>
              <a:t>czy dostaniemy pracę w wybranym przez siebie zawodzie (ewentualnie gdzie tą pracę dostaniemy, co może się wiązać z wyjazdem);</a:t>
            </a:r>
          </a:p>
          <a:p>
            <a:pPr>
              <a:lnSpc>
                <a:spcPct val="90000"/>
              </a:lnSpc>
            </a:pPr>
            <a:r>
              <a:rPr lang="pl-PL" sz="1900"/>
              <a:t>jakie zawody są zanikające;</a:t>
            </a:r>
          </a:p>
          <a:p>
            <a:pPr>
              <a:lnSpc>
                <a:spcPct val="90000"/>
              </a:lnSpc>
            </a:pPr>
            <a:r>
              <a:rPr lang="pl-PL" sz="1900"/>
              <a:t>jakie zawody są zawodami przyszłości;</a:t>
            </a:r>
          </a:p>
          <a:p>
            <a:pPr>
              <a:lnSpc>
                <a:spcPct val="90000"/>
              </a:lnSpc>
            </a:pPr>
            <a:r>
              <a:rPr lang="pl-PL" sz="1900"/>
              <a:t>jaki jest nasz lokalny rynek pracy.</a:t>
            </a:r>
          </a:p>
        </p:txBody>
      </p:sp>
    </p:spTree>
    <p:extLst>
      <p:ext uri="{BB962C8B-B14F-4D97-AF65-F5344CB8AC3E}">
        <p14:creationId xmlns:p14="http://schemas.microsoft.com/office/powerpoint/2010/main" val="58356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5890B58E-466C-4D44-8C59-330697E2E775}"/>
              </a:ext>
            </a:extLst>
          </p:cNvPr>
          <p:cNvSpPr>
            <a:spLocks noGrp="1"/>
          </p:cNvSpPr>
          <p:nvPr>
            <p:ph type="title"/>
          </p:nvPr>
        </p:nvSpPr>
        <p:spPr>
          <a:xfrm>
            <a:off x="496112" y="685801"/>
            <a:ext cx="2743200" cy="5105400"/>
          </a:xfrm>
        </p:spPr>
        <p:txBody>
          <a:bodyPr>
            <a:normAutofit/>
          </a:bodyPr>
          <a:lstStyle/>
          <a:p>
            <a:pPr algn="l"/>
            <a:r>
              <a:rPr lang="pl-PL" sz="2700">
                <a:solidFill>
                  <a:srgbClr val="FFFFFF"/>
                </a:solidFill>
              </a:rPr>
              <a:t>Najważniejszych tendencjach i zmianach na rynku pracy</a:t>
            </a:r>
          </a:p>
        </p:txBody>
      </p:sp>
      <p:grpSp>
        <p:nvGrpSpPr>
          <p:cNvPr id="27" name="Group 26">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0"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1"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B16E9252-E59A-49F4-A9C0-9839BD73A199}"/>
              </a:ext>
            </a:extLst>
          </p:cNvPr>
          <p:cNvSpPr>
            <a:spLocks noGrp="1"/>
          </p:cNvSpPr>
          <p:nvPr>
            <p:ph idx="1"/>
          </p:nvPr>
        </p:nvSpPr>
        <p:spPr>
          <a:xfrm>
            <a:off x="5117106" y="685801"/>
            <a:ext cx="6385918" cy="5105400"/>
          </a:xfrm>
        </p:spPr>
        <p:txBody>
          <a:bodyPr>
            <a:normAutofit/>
          </a:bodyPr>
          <a:lstStyle/>
          <a:p>
            <a:pPr marL="0" indent="0">
              <a:lnSpc>
                <a:spcPct val="90000"/>
              </a:lnSpc>
              <a:buNone/>
            </a:pPr>
            <a:r>
              <a:rPr lang="pl-PL" sz="1400"/>
              <a:t>Warto wspomnieć krótko o najważniejszych tendencjach i zmianach na rynku pracy. Należą do nich:</a:t>
            </a:r>
          </a:p>
          <a:p>
            <a:pPr>
              <a:lnSpc>
                <a:spcPct val="90000"/>
              </a:lnSpc>
            </a:pPr>
            <a:endParaRPr lang="pl-PL" sz="1400"/>
          </a:p>
          <a:p>
            <a:pPr>
              <a:lnSpc>
                <a:spcPct val="90000"/>
              </a:lnSpc>
            </a:pPr>
            <a:r>
              <a:rPr lang="pl-PL" sz="1400"/>
              <a:t>zanikanie wielkich przedsiębiorstw, korporacji na rzecz tzw. przedsiębiorstwa z wysoko wykwalifikowanymi pracownikami, gdzie celem jest sprzedaż wiedzy i gdzie do pracy nad konkretnym zadaniem tworzone są grupy celowe,</a:t>
            </a:r>
          </a:p>
          <a:p>
            <a:pPr>
              <a:lnSpc>
                <a:spcPct val="90000"/>
              </a:lnSpc>
            </a:pPr>
            <a:r>
              <a:rPr lang="pl-PL" sz="1400"/>
              <a:t>uelastycznienie rynku pracy (ruchome płace – zależne od rynku pracy, indywidualizacja umów o pracę),</a:t>
            </a:r>
          </a:p>
          <a:p>
            <a:pPr>
              <a:lnSpc>
                <a:spcPct val="90000"/>
              </a:lnSpc>
            </a:pPr>
            <a:r>
              <a:rPr lang="pl-PL" sz="1400"/>
              <a:t>wzrost merytokracji – zależności między liczbą lat nauki a wynagrodzeniem,</a:t>
            </a:r>
          </a:p>
          <a:p>
            <a:pPr>
              <a:lnSpc>
                <a:spcPct val="90000"/>
              </a:lnSpc>
            </a:pPr>
            <a:r>
              <a:rPr lang="pl-PL" sz="1400"/>
              <a:t>powstawanie popytu na pracę o charakterze i zasięgu ponadnarodowym (jako efekt globalizacji); wiąże się z tym tania siła robocza w krajach słabo rozwiniętych,</a:t>
            </a:r>
          </a:p>
          <a:p>
            <a:pPr>
              <a:lnSpc>
                <a:spcPct val="90000"/>
              </a:lnSpc>
            </a:pPr>
            <a:r>
              <a:rPr lang="pl-PL" sz="1400"/>
              <a:t>elastyczne zatrudnienie, elastyczne formy pracy: umowy na czas określony, umowy "do projektu", praca dorywcza, outsourcing (wypożyczanie pracowników),</a:t>
            </a:r>
          </a:p>
          <a:p>
            <a:pPr>
              <a:lnSpc>
                <a:spcPct val="90000"/>
              </a:lnSpc>
            </a:pPr>
            <a:r>
              <a:rPr lang="pl-PL" sz="1400"/>
              <a:t>telepraca – świadczenie pracy na odległość (efekt rewolucji informatycznej).</a:t>
            </a:r>
          </a:p>
        </p:txBody>
      </p:sp>
    </p:spTree>
    <p:extLst>
      <p:ext uri="{BB962C8B-B14F-4D97-AF65-F5344CB8AC3E}">
        <p14:creationId xmlns:p14="http://schemas.microsoft.com/office/powerpoint/2010/main" val="1501131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5BD573D0-37F2-4D4C-97F0-EFEDF1887636}"/>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Zmiany w polityce firm</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D3BDA062-BEAE-44AB-82A9-0E44E46766BC}"/>
              </a:ext>
            </a:extLst>
          </p:cNvPr>
          <p:cNvSpPr>
            <a:spLocks noGrp="1"/>
          </p:cNvSpPr>
          <p:nvPr>
            <p:ph idx="1"/>
          </p:nvPr>
        </p:nvSpPr>
        <p:spPr>
          <a:xfrm>
            <a:off x="5117106" y="685801"/>
            <a:ext cx="6385918" cy="5105400"/>
          </a:xfrm>
        </p:spPr>
        <p:txBody>
          <a:bodyPr>
            <a:normAutofit/>
          </a:bodyPr>
          <a:lstStyle/>
          <a:p>
            <a:r>
              <a:rPr lang="pl-PL" sz="2000"/>
              <a:t>Ze zmianami na rynku pracy wiążą się też zmiany w polityce firm. Zmienia się model organizacji, zmieniają się wymagania pracodawców wobec pracowników, zmieniają się formy organizacji pracy, polityka socjalna firm, itp. Aby móc dobrze funkcjonować na rynku pracy należy te zmiany i uwarunkowania poznać.</a:t>
            </a:r>
          </a:p>
        </p:txBody>
      </p:sp>
    </p:spTree>
    <p:extLst>
      <p:ext uri="{BB962C8B-B14F-4D97-AF65-F5344CB8AC3E}">
        <p14:creationId xmlns:p14="http://schemas.microsoft.com/office/powerpoint/2010/main" val="2928940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433C9B19-D48E-46A8-BDFB-0FDD70F20371}"/>
              </a:ext>
            </a:extLst>
          </p:cNvPr>
          <p:cNvSpPr>
            <a:spLocks noGrp="1"/>
          </p:cNvSpPr>
          <p:nvPr>
            <p:ph type="title"/>
          </p:nvPr>
        </p:nvSpPr>
        <p:spPr>
          <a:xfrm>
            <a:off x="535021" y="685800"/>
            <a:ext cx="2639962" cy="5105400"/>
          </a:xfrm>
        </p:spPr>
        <p:txBody>
          <a:bodyPr>
            <a:normAutofit/>
          </a:bodyPr>
          <a:lstStyle/>
          <a:p>
            <a:r>
              <a:rPr lang="pl-PL">
                <a:solidFill>
                  <a:srgbClr val="FFFFFF"/>
                </a:solidFill>
              </a:rPr>
              <a:t>WSTĘP</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123E813C-721F-4453-A27F-275887DE56FB}"/>
              </a:ext>
            </a:extLst>
          </p:cNvPr>
          <p:cNvGraphicFramePr>
            <a:graphicFrameLocks noGrp="1"/>
          </p:cNvGraphicFramePr>
          <p:nvPr>
            <p:ph idx="1"/>
            <p:extLst>
              <p:ext uri="{D42A27DB-BD31-4B8C-83A1-F6EECF244321}">
                <p14:modId xmlns:p14="http://schemas.microsoft.com/office/powerpoint/2010/main" val="207508244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681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A18DC919-57FD-4C18-BDCE-9ACE889EDEEA}"/>
              </a:ext>
            </a:extLst>
          </p:cNvPr>
          <p:cNvSpPr>
            <a:spLocks noGrp="1"/>
          </p:cNvSpPr>
          <p:nvPr>
            <p:ph type="title"/>
          </p:nvPr>
        </p:nvSpPr>
        <p:spPr>
          <a:xfrm>
            <a:off x="496112" y="685801"/>
            <a:ext cx="2743200" cy="5105400"/>
          </a:xfrm>
        </p:spPr>
        <p:txBody>
          <a:bodyPr>
            <a:normAutofit/>
          </a:bodyPr>
          <a:lstStyle/>
          <a:p>
            <a:pPr algn="l"/>
            <a:r>
              <a:rPr lang="pl-PL" sz="3000" b="1">
                <a:solidFill>
                  <a:srgbClr val="FFFFFF"/>
                </a:solidFill>
              </a:rPr>
              <a:t>Podsumowanie</a:t>
            </a:r>
            <a:endParaRPr lang="pl-PL" sz="3000">
              <a:solidFill>
                <a:srgbClr val="FFFFFF"/>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84AF553B-11F3-477F-870E-375BD48DF6A8}"/>
              </a:ext>
            </a:extLst>
          </p:cNvPr>
          <p:cNvSpPr>
            <a:spLocks noGrp="1"/>
          </p:cNvSpPr>
          <p:nvPr>
            <p:ph idx="1"/>
          </p:nvPr>
        </p:nvSpPr>
        <p:spPr>
          <a:xfrm>
            <a:off x="5117106" y="685801"/>
            <a:ext cx="6385918" cy="5105400"/>
          </a:xfrm>
        </p:spPr>
        <p:txBody>
          <a:bodyPr>
            <a:normAutofit/>
          </a:bodyPr>
          <a:lstStyle/>
          <a:p>
            <a:r>
              <a:rPr lang="pl-PL" sz="2000"/>
              <a:t>Jak widać, czynników istotnych przy planowaniu kariery edukacyjno-zawodowej jest bardzo dużo. Po poznaniu ich, należy je wszystkie ze sobą skonfrontować, a następnie już w pełni świadomie zaplanować poszczególne etapy naszej edukacyjnej i zawodowej kariery. Tak, byśmy po zrealizowaniu tych etapów zwieńczyli nasze wysiłki osiągnięciem celu, jakim będzie zdobycie dobrej, satysfakcjonującej pracy.</a:t>
            </a:r>
          </a:p>
        </p:txBody>
      </p:sp>
    </p:spTree>
    <p:extLst>
      <p:ext uri="{BB962C8B-B14F-4D97-AF65-F5344CB8AC3E}">
        <p14:creationId xmlns:p14="http://schemas.microsoft.com/office/powerpoint/2010/main" val="342855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8D348330-A2B6-4F69-9276-5F0EB15A3121}"/>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Kariera zawodowa</a:t>
            </a:r>
          </a:p>
        </p:txBody>
      </p:sp>
      <p:grpSp>
        <p:nvGrpSpPr>
          <p:cNvPr id="25" name="Group 24">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6"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8"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9"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CEDE427B-1741-407A-9BC1-EE1D0EE5B5E3}"/>
              </a:ext>
            </a:extLst>
          </p:cNvPr>
          <p:cNvSpPr>
            <a:spLocks noGrp="1"/>
          </p:cNvSpPr>
          <p:nvPr>
            <p:ph idx="1"/>
          </p:nvPr>
        </p:nvSpPr>
        <p:spPr>
          <a:xfrm>
            <a:off x="5117106" y="685801"/>
            <a:ext cx="6385918" cy="5105400"/>
          </a:xfrm>
        </p:spPr>
        <p:txBody>
          <a:bodyPr>
            <a:normAutofit/>
          </a:bodyPr>
          <a:lstStyle/>
          <a:p>
            <a:pPr>
              <a:lnSpc>
                <a:spcPct val="90000"/>
              </a:lnSpc>
            </a:pPr>
            <a:r>
              <a:rPr lang="pl-PL" sz="1900"/>
              <a:t>Wraz ze zmieniającą się rzeczywistością i wystąpieniem szeregu czynników ekonomicznych, gospodarczych, politycznych i społecznych, nastąpiła również zmiana obowiązującego schematu.</a:t>
            </a:r>
          </a:p>
          <a:p>
            <a:pPr>
              <a:lnSpc>
                <a:spcPct val="90000"/>
              </a:lnSpc>
            </a:pPr>
            <a:r>
              <a:rPr lang="pl-PL" sz="1900"/>
              <a:t> Odeszła powyższa trójetapowość, a jej miejsce zastąpił model oparty na rozumieniu życia zawodowego w aspekcie planowania i realizowania </a:t>
            </a:r>
            <a:r>
              <a:rPr lang="pl-PL" sz="1900" b="1"/>
              <a:t>KARIERY ZAWODOWEJ</a:t>
            </a:r>
          </a:p>
          <a:p>
            <a:pPr>
              <a:lnSpc>
                <a:spcPct val="90000"/>
              </a:lnSpc>
            </a:pPr>
            <a:r>
              <a:rPr lang="pl-PL" sz="1900" b="1"/>
              <a:t>Przejawem tej zmiany </a:t>
            </a:r>
            <a:r>
              <a:rPr lang="pl-PL" sz="1900"/>
              <a:t>było min.:</a:t>
            </a:r>
          </a:p>
          <a:p>
            <a:pPr marL="0" indent="0">
              <a:lnSpc>
                <a:spcPct val="90000"/>
              </a:lnSpc>
              <a:buNone/>
            </a:pPr>
            <a:r>
              <a:rPr lang="pl-PL" sz="1900"/>
              <a:t>-rozszerzenie ścieżki zawodowej (niekoniecznie wykonywanie jednego zawodu do końca życia),</a:t>
            </a:r>
          </a:p>
          <a:p>
            <a:pPr marL="0" indent="0">
              <a:lnSpc>
                <a:spcPct val="90000"/>
              </a:lnSpc>
              <a:buNone/>
            </a:pPr>
            <a:r>
              <a:rPr lang="pl-PL" sz="1900"/>
              <a:t>-brak typowego etapu przygotowania do zawodu (zawód można właściwie zdobyć w każdej chwili -&gt; edukacja ustawiczna),</a:t>
            </a:r>
          </a:p>
          <a:p>
            <a:pPr marL="0" indent="0">
              <a:lnSpc>
                <a:spcPct val="90000"/>
              </a:lnSpc>
              <a:buNone/>
            </a:pPr>
            <a:r>
              <a:rPr lang="pl-PL" sz="1900"/>
              <a:t>-wydłużenie czasu edukacji szkolnej (kiedyś praca od 15-16 roku życia).</a:t>
            </a:r>
          </a:p>
          <a:p>
            <a:pPr>
              <a:lnSpc>
                <a:spcPct val="90000"/>
              </a:lnSpc>
            </a:pPr>
            <a:endParaRPr lang="pl-PL" sz="1900"/>
          </a:p>
        </p:txBody>
      </p:sp>
    </p:spTree>
    <p:extLst>
      <p:ext uri="{BB962C8B-B14F-4D97-AF65-F5344CB8AC3E}">
        <p14:creationId xmlns:p14="http://schemas.microsoft.com/office/powerpoint/2010/main" val="243597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E6C6427B-C1E5-40A1-B990-6D62FB17B202}"/>
              </a:ext>
            </a:extLst>
          </p:cNvPr>
          <p:cNvSpPr>
            <a:spLocks noGrp="1"/>
          </p:cNvSpPr>
          <p:nvPr>
            <p:ph type="title"/>
          </p:nvPr>
        </p:nvSpPr>
        <p:spPr>
          <a:xfrm>
            <a:off x="535021" y="685800"/>
            <a:ext cx="2639962" cy="5105400"/>
          </a:xfrm>
        </p:spPr>
        <p:txBody>
          <a:bodyPr>
            <a:normAutofit/>
          </a:bodyPr>
          <a:lstStyle/>
          <a:p>
            <a:r>
              <a:rPr lang="pl-PL">
                <a:solidFill>
                  <a:srgbClr val="FFFFFF"/>
                </a:solidFill>
              </a:rPr>
              <a:t>Zmiany</a:t>
            </a:r>
          </a:p>
        </p:txBody>
      </p:sp>
      <p:grpSp>
        <p:nvGrpSpPr>
          <p:cNvPr id="43" name="Group 4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727A737C-AA60-4D6E-8722-3D3E8F85FDBC}"/>
              </a:ext>
            </a:extLst>
          </p:cNvPr>
          <p:cNvGraphicFramePr>
            <a:graphicFrameLocks noGrp="1"/>
          </p:cNvGraphicFramePr>
          <p:nvPr>
            <p:ph idx="1"/>
            <p:extLst>
              <p:ext uri="{D42A27DB-BD31-4B8C-83A1-F6EECF244321}">
                <p14:modId xmlns:p14="http://schemas.microsoft.com/office/powerpoint/2010/main" val="177861188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23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085308EB-C47C-4EAA-B3C3-11D17483B5C6}"/>
              </a:ext>
            </a:extLst>
          </p:cNvPr>
          <p:cNvSpPr>
            <a:spLocks noGrp="1"/>
          </p:cNvSpPr>
          <p:nvPr>
            <p:ph type="title"/>
          </p:nvPr>
        </p:nvSpPr>
        <p:spPr>
          <a:xfrm>
            <a:off x="535021" y="685800"/>
            <a:ext cx="2639962" cy="5105400"/>
          </a:xfrm>
        </p:spPr>
        <p:txBody>
          <a:bodyPr>
            <a:normAutofit/>
          </a:bodyPr>
          <a:lstStyle/>
          <a:p>
            <a:r>
              <a:rPr lang="pl-PL">
                <a:solidFill>
                  <a:srgbClr val="FFFFFF"/>
                </a:solidFill>
              </a:rPr>
              <a:t>Peter Drucker </a:t>
            </a:r>
          </a:p>
        </p:txBody>
      </p:sp>
      <p:grpSp>
        <p:nvGrpSpPr>
          <p:cNvPr id="43" name="Group 4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FD58C2B0-D55A-41EF-801E-DB995DCC70CB}"/>
              </a:ext>
            </a:extLst>
          </p:cNvPr>
          <p:cNvGraphicFramePr>
            <a:graphicFrameLocks noGrp="1"/>
          </p:cNvGraphicFramePr>
          <p:nvPr>
            <p:ph idx="1"/>
            <p:extLst>
              <p:ext uri="{D42A27DB-BD31-4B8C-83A1-F6EECF244321}">
                <p14:modId xmlns:p14="http://schemas.microsoft.com/office/powerpoint/2010/main" val="315027083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1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ytuł 1">
            <a:extLst>
              <a:ext uri="{FF2B5EF4-FFF2-40B4-BE49-F238E27FC236}">
                <a16:creationId xmlns:a16="http://schemas.microsoft.com/office/drawing/2014/main" id="{7D79A7D5-D772-4866-987A-C5F87C036548}"/>
              </a:ext>
            </a:extLst>
          </p:cNvPr>
          <p:cNvSpPr>
            <a:spLocks noGrp="1"/>
          </p:cNvSpPr>
          <p:nvPr>
            <p:ph type="title"/>
          </p:nvPr>
        </p:nvSpPr>
        <p:spPr>
          <a:xfrm>
            <a:off x="1836013" y="1072609"/>
            <a:ext cx="3041557" cy="4522647"/>
          </a:xfrm>
          <a:effectLst/>
        </p:spPr>
        <p:txBody>
          <a:bodyPr anchor="ctr">
            <a:normAutofit/>
          </a:bodyPr>
          <a:lstStyle/>
          <a:p>
            <a:pPr algn="l"/>
            <a:r>
              <a:rPr lang="pl-PL" sz="3200">
                <a:solidFill>
                  <a:schemeClr val="tx2"/>
                </a:solidFill>
              </a:rPr>
              <a:t>Reasumując</a:t>
            </a:r>
          </a:p>
        </p:txBody>
      </p:sp>
      <p:sp>
        <p:nvSpPr>
          <p:cNvPr id="3" name="Symbol zastępczy zawartości 2">
            <a:extLst>
              <a:ext uri="{FF2B5EF4-FFF2-40B4-BE49-F238E27FC236}">
                <a16:creationId xmlns:a16="http://schemas.microsoft.com/office/drawing/2014/main" id="{2048F0E9-D7D6-4995-979F-EEEEFD274FA9}"/>
              </a:ext>
            </a:extLst>
          </p:cNvPr>
          <p:cNvSpPr>
            <a:spLocks noGrp="1"/>
          </p:cNvSpPr>
          <p:nvPr>
            <p:ph idx="1"/>
          </p:nvPr>
        </p:nvSpPr>
        <p:spPr>
          <a:xfrm>
            <a:off x="5149032" y="1072609"/>
            <a:ext cx="6383207" cy="4522647"/>
          </a:xfrm>
        </p:spPr>
        <p:txBody>
          <a:bodyPr anchor="ctr">
            <a:normAutofit/>
          </a:bodyPr>
          <a:lstStyle/>
          <a:p>
            <a:pPr>
              <a:lnSpc>
                <a:spcPct val="90000"/>
              </a:lnSpc>
            </a:pPr>
            <a:r>
              <a:rPr lang="pl-PL" sz="1900"/>
              <a:t>Reasumując, w odniesieniu do sytuacji zawodowej człowieka musimy raczej mówić o niej jako o </a:t>
            </a:r>
            <a:r>
              <a:rPr lang="pl-PL" sz="1900" b="1"/>
              <a:t>karierze zawodowej</a:t>
            </a:r>
            <a:r>
              <a:rPr lang="pl-PL" sz="1900"/>
              <a:t>, czymś co trwa przez całe życie, gdyż na każdym etapie naszego rozwoju możliwe jest zdobycie jakiegoś zawodu, kwalifikacji, czy nowych umiejętności.</a:t>
            </a:r>
          </a:p>
          <a:p>
            <a:pPr>
              <a:lnSpc>
                <a:spcPct val="90000"/>
              </a:lnSpc>
            </a:pPr>
            <a:endParaRPr lang="pl-PL" sz="1900"/>
          </a:p>
          <a:p>
            <a:pPr>
              <a:lnSpc>
                <a:spcPct val="90000"/>
              </a:lnSpc>
            </a:pPr>
            <a:r>
              <a:rPr lang="pl-PL" sz="1900"/>
              <a:t>Karierę zawodową trzeba jednak świadomie zaplanować. Trzeba wyznaczyć sobie cel, bądź cele, do których będziemy dążyć. Zanim to jednak zrobimy, musimy poznać szereg czynników warunkujących właściwe zaplanowanie przyszłości.</a:t>
            </a:r>
          </a:p>
          <a:p>
            <a:pPr marL="0" indent="0">
              <a:lnSpc>
                <a:spcPct val="90000"/>
              </a:lnSpc>
              <a:buNone/>
            </a:pPr>
            <a:r>
              <a:rPr lang="pl-PL" sz="1900"/>
              <a:t> Poznanie ich – z jednej strony ułatwi nam odnalezienie się na rynku pracy, a z drugiej – pozwoli na wybór ścieżki zawodowej zgodnej z naszymi własnymi możliwościami, predyspozycjami, przekonaniami, itd.</a:t>
            </a:r>
          </a:p>
          <a:p>
            <a:pPr>
              <a:lnSpc>
                <a:spcPct val="90000"/>
              </a:lnSpc>
            </a:pPr>
            <a:endParaRPr lang="pl-PL" sz="1900"/>
          </a:p>
        </p:txBody>
      </p:sp>
    </p:spTree>
    <p:extLst>
      <p:ext uri="{BB962C8B-B14F-4D97-AF65-F5344CB8AC3E}">
        <p14:creationId xmlns:p14="http://schemas.microsoft.com/office/powerpoint/2010/main" val="346231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5211AA2E-2ADE-407A-B4C9-864B57C2AD47}"/>
              </a:ext>
            </a:extLst>
          </p:cNvPr>
          <p:cNvSpPr>
            <a:spLocks noGrp="1"/>
          </p:cNvSpPr>
          <p:nvPr>
            <p:ph type="title"/>
          </p:nvPr>
        </p:nvSpPr>
        <p:spPr>
          <a:xfrm>
            <a:off x="496112" y="685801"/>
            <a:ext cx="2743200" cy="5105400"/>
          </a:xfrm>
        </p:spPr>
        <p:txBody>
          <a:bodyPr>
            <a:normAutofit/>
          </a:bodyPr>
          <a:lstStyle/>
          <a:p>
            <a:pPr algn="l"/>
            <a:r>
              <a:rPr lang="pl-PL" sz="3200">
                <a:solidFill>
                  <a:srgbClr val="FFFFFF"/>
                </a:solidFill>
              </a:rPr>
              <a:t>CZYNNIKI</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Symbol zastępczy zawartości 2">
            <a:extLst>
              <a:ext uri="{FF2B5EF4-FFF2-40B4-BE49-F238E27FC236}">
                <a16:creationId xmlns:a16="http://schemas.microsoft.com/office/drawing/2014/main" id="{DD64D582-2C17-488C-A431-62AC8EA93422}"/>
              </a:ext>
            </a:extLst>
          </p:cNvPr>
          <p:cNvSpPr>
            <a:spLocks noGrp="1"/>
          </p:cNvSpPr>
          <p:nvPr>
            <p:ph idx="1"/>
          </p:nvPr>
        </p:nvSpPr>
        <p:spPr>
          <a:xfrm>
            <a:off x="5117106" y="685801"/>
            <a:ext cx="6385918" cy="5105400"/>
          </a:xfrm>
        </p:spPr>
        <p:txBody>
          <a:bodyPr>
            <a:normAutofit/>
          </a:bodyPr>
          <a:lstStyle/>
          <a:p>
            <a:r>
              <a:rPr lang="pl-PL" sz="2000"/>
              <a:t>Decyzje dotyczące wyboru zawodu, czy też – jak wcześniej wspomniałam – zaplanowania zawodowej kariery są jednymi z ważniejszych. Od nich w dużym stopniu zależy przyszłe życie. I mimo, że zmieniająca się rzeczywistość związana z rynkiem pracy wymaga dużej mobilności (umiejętności dokonywania zmian, przystosowania się), umiejętności przekwalifikowania się, to niezmiernie istotne jest, jak dalece człowiek (szczególnie młody) świadomie podejmuje swoją pierwszą decyzję.</a:t>
            </a:r>
          </a:p>
        </p:txBody>
      </p:sp>
    </p:spTree>
    <p:extLst>
      <p:ext uri="{BB962C8B-B14F-4D97-AF65-F5344CB8AC3E}">
        <p14:creationId xmlns:p14="http://schemas.microsoft.com/office/powerpoint/2010/main" val="2046035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ytuł 1">
            <a:extLst>
              <a:ext uri="{FF2B5EF4-FFF2-40B4-BE49-F238E27FC236}">
                <a16:creationId xmlns:a16="http://schemas.microsoft.com/office/drawing/2014/main" id="{F212D144-AD10-4CA9-ADB3-1536DC4BABD8}"/>
              </a:ext>
            </a:extLst>
          </p:cNvPr>
          <p:cNvSpPr>
            <a:spLocks noGrp="1"/>
          </p:cNvSpPr>
          <p:nvPr>
            <p:ph type="title"/>
          </p:nvPr>
        </p:nvSpPr>
        <p:spPr>
          <a:xfrm>
            <a:off x="535021" y="685800"/>
            <a:ext cx="2639962" cy="5105400"/>
          </a:xfrm>
        </p:spPr>
        <p:txBody>
          <a:bodyPr>
            <a:normAutofit/>
          </a:bodyPr>
          <a:lstStyle/>
          <a:p>
            <a:r>
              <a:rPr lang="pl-PL" sz="3700">
                <a:solidFill>
                  <a:srgbClr val="FFFFFF"/>
                </a:solidFill>
              </a:rPr>
              <a:t>Skutki nietrafnego wyboru, mało świadomych decyzji </a:t>
            </a:r>
          </a:p>
        </p:txBody>
      </p:sp>
      <p:grpSp>
        <p:nvGrpSpPr>
          <p:cNvPr id="28" name="Group 2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Symbol zastępczy zawartości 2">
            <a:extLst>
              <a:ext uri="{FF2B5EF4-FFF2-40B4-BE49-F238E27FC236}">
                <a16:creationId xmlns:a16="http://schemas.microsoft.com/office/drawing/2014/main" id="{F03B03F5-57F5-4232-9012-3F132848E85B}"/>
              </a:ext>
            </a:extLst>
          </p:cNvPr>
          <p:cNvGraphicFramePr>
            <a:graphicFrameLocks noGrp="1"/>
          </p:cNvGraphicFramePr>
          <p:nvPr>
            <p:ph idx="1"/>
            <p:extLst>
              <p:ext uri="{D42A27DB-BD31-4B8C-83A1-F6EECF244321}">
                <p14:modId xmlns:p14="http://schemas.microsoft.com/office/powerpoint/2010/main" val="179832768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748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aks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0</TotalTime>
  <Words>2842</Words>
  <Application>Microsoft Office PowerPoint</Application>
  <PresentationFormat>Panoramiczny</PresentationFormat>
  <Paragraphs>178</Paragraphs>
  <Slides>30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30</vt:i4>
      </vt:variant>
    </vt:vector>
  </HeadingPairs>
  <TitlesOfParts>
    <vt:vector size="33" baseType="lpstr">
      <vt:lpstr>Arial</vt:lpstr>
      <vt:lpstr>Corbel</vt:lpstr>
      <vt:lpstr>Paralaksa</vt:lpstr>
      <vt:lpstr>Czynniki ważne przy planowaniu kariery zawodowej </vt:lpstr>
      <vt:lpstr>Źródła: </vt:lpstr>
      <vt:lpstr>WSTĘP</vt:lpstr>
      <vt:lpstr>Kariera zawodowa</vt:lpstr>
      <vt:lpstr>Zmiany</vt:lpstr>
      <vt:lpstr>Peter Drucker </vt:lpstr>
      <vt:lpstr>Reasumując</vt:lpstr>
      <vt:lpstr>CZYNNIKI</vt:lpstr>
      <vt:lpstr>Skutki nietrafnego wyboru, mało świadomych decyzji </vt:lpstr>
      <vt:lpstr>Czynniki decydujące o trafnym wyborze zawodowym </vt:lpstr>
      <vt:lpstr>Etapy planowania kariery zawodowej</vt:lpstr>
      <vt:lpstr>1. Czynniki wewnętrzne = poznanie siebie. </vt:lpstr>
      <vt:lpstr>A. ZAINTERESOWANIA</vt:lpstr>
      <vt:lpstr>Reasumując</vt:lpstr>
      <vt:lpstr>Metody zbierania danych o zainteresowaniach</vt:lpstr>
      <vt:lpstr>B. UZDOLNIENIA, UMIEJĘTNOŚCI, ZDOLNOŚCI</vt:lpstr>
      <vt:lpstr>C. TEMPERAMENT</vt:lpstr>
      <vt:lpstr>D. CECHY CHARAKTERU</vt:lpstr>
      <vt:lpstr>E. SYSTEM WARTOŚCI</vt:lpstr>
      <vt:lpstr>F. STAN ZDROWIA</vt:lpstr>
      <vt:lpstr>2. Czynniki zewnętrzne </vt:lpstr>
      <vt:lpstr>Poznanie zawodów</vt:lpstr>
      <vt:lpstr>A. POZNANIE ZAWODÓW</vt:lpstr>
      <vt:lpstr>Polska "Klasyfikacja zawodów i specjalności"</vt:lpstr>
      <vt:lpstr>Przewodniki po zawodach</vt:lpstr>
      <vt:lpstr>B. POZNANIE ŚCIEŻEK KSZTAŁCENIA</vt:lpstr>
      <vt:lpstr>C. POZNANIE TENDENCJI NA RYNKU PRACY</vt:lpstr>
      <vt:lpstr>Najważniejszych tendencjach i zmianach na rynku pracy</vt:lpstr>
      <vt:lpstr>Zmiany w polityce firm</vt:lpstr>
      <vt:lpstr>Podsumowanie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Czynniki ważne przy planowaniu kariery zawodowej</dc:title>
  <dc:creator>Izabela Krzysiak</dc:creator>
  <cp:lastModifiedBy>Jarosław Surowiec</cp:lastModifiedBy>
  <cp:revision>1</cp:revision>
  <dcterms:created xsi:type="dcterms:W3CDTF">2020-05-31T11:49:55Z</dcterms:created>
  <dcterms:modified xsi:type="dcterms:W3CDTF">2020-05-31T20:36:00Z</dcterms:modified>
</cp:coreProperties>
</file>